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86" r:id="rId3"/>
  </p:sldMasterIdLst>
  <p:notesMasterIdLst>
    <p:notesMasterId r:id="rId28"/>
  </p:notesMasterIdLst>
  <p:sldIdLst>
    <p:sldId id="295" r:id="rId4"/>
    <p:sldId id="299" r:id="rId5"/>
    <p:sldId id="316" r:id="rId6"/>
    <p:sldId id="317" r:id="rId7"/>
    <p:sldId id="296" r:id="rId8"/>
    <p:sldId id="274" r:id="rId9"/>
    <p:sldId id="297" r:id="rId10"/>
    <p:sldId id="289" r:id="rId11"/>
    <p:sldId id="298" r:id="rId12"/>
    <p:sldId id="290" r:id="rId13"/>
    <p:sldId id="291" r:id="rId14"/>
    <p:sldId id="318" r:id="rId15"/>
    <p:sldId id="319" r:id="rId16"/>
    <p:sldId id="321" r:id="rId17"/>
    <p:sldId id="322" r:id="rId18"/>
    <p:sldId id="320" r:id="rId19"/>
    <p:sldId id="292" r:id="rId20"/>
    <p:sldId id="324" r:id="rId21"/>
    <p:sldId id="325" r:id="rId22"/>
    <p:sldId id="326" r:id="rId23"/>
    <p:sldId id="327" r:id="rId24"/>
    <p:sldId id="323" r:id="rId25"/>
    <p:sldId id="257" r:id="rId26"/>
    <p:sldId id="315" r:id="rId27"/>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6FAB8"/>
    <a:srgbClr val="D16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p:cViewPr>
        <p:scale>
          <a:sx n="84" d="100"/>
          <a:sy n="84" d="100"/>
        </p:scale>
        <p:origin x="-1146"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42A03C21-DF0B-4F90-B783-8D8B0893D39D}" type="datetimeFigureOut">
              <a:rPr lang="en-US" smtClean="0"/>
              <a:pPr/>
              <a:t>5/14/2013</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48E31CC6-ED4B-446F-BC1E-C8D8CB8E9D23}" type="slidenum">
              <a:rPr lang="en-US" smtClean="0"/>
              <a:pPr/>
              <a:t>‹#›</a:t>
            </a:fld>
            <a:endParaRPr lang="en-US"/>
          </a:p>
        </p:txBody>
      </p:sp>
    </p:spTree>
    <p:extLst>
      <p:ext uri="{BB962C8B-B14F-4D97-AF65-F5344CB8AC3E}">
        <p14:creationId xmlns:p14="http://schemas.microsoft.com/office/powerpoint/2010/main" val="103989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CE363FE-7BF5-4496-8E7B-E54122B2AF4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31CC6-ED4B-446F-BC1E-C8D8CB8E9D23}" type="slidenum">
              <a:rPr lang="en-US" smtClean="0"/>
              <a:pPr/>
              <a:t>2</a:t>
            </a:fld>
            <a:endParaRPr lang="en-US"/>
          </a:p>
        </p:txBody>
      </p:sp>
    </p:spTree>
    <p:extLst>
      <p:ext uri="{BB962C8B-B14F-4D97-AF65-F5344CB8AC3E}">
        <p14:creationId xmlns:p14="http://schemas.microsoft.com/office/powerpoint/2010/main" val="388183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31CC6-ED4B-446F-BC1E-C8D8CB8E9D23}" type="slidenum">
              <a:rPr lang="en-US" smtClean="0"/>
              <a:pPr/>
              <a:t>3</a:t>
            </a:fld>
            <a:endParaRPr lang="en-US"/>
          </a:p>
        </p:txBody>
      </p:sp>
    </p:spTree>
    <p:extLst>
      <p:ext uri="{BB962C8B-B14F-4D97-AF65-F5344CB8AC3E}">
        <p14:creationId xmlns:p14="http://schemas.microsoft.com/office/powerpoint/2010/main" val="388183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31CC6-ED4B-446F-BC1E-C8D8CB8E9D23}" type="slidenum">
              <a:rPr lang="en-US" smtClean="0"/>
              <a:pPr/>
              <a:t>4</a:t>
            </a:fld>
            <a:endParaRPr lang="en-US"/>
          </a:p>
        </p:txBody>
      </p:sp>
    </p:spTree>
    <p:extLst>
      <p:ext uri="{BB962C8B-B14F-4D97-AF65-F5344CB8AC3E}">
        <p14:creationId xmlns:p14="http://schemas.microsoft.com/office/powerpoint/2010/main" val="388183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31CC6-ED4B-446F-BC1E-C8D8CB8E9D23}" type="slidenum">
              <a:rPr lang="en-US" smtClean="0"/>
              <a:pPr/>
              <a:t>23</a:t>
            </a:fld>
            <a:endParaRPr lang="en-US"/>
          </a:p>
        </p:txBody>
      </p:sp>
    </p:spTree>
    <p:extLst>
      <p:ext uri="{BB962C8B-B14F-4D97-AF65-F5344CB8AC3E}">
        <p14:creationId xmlns:p14="http://schemas.microsoft.com/office/powerpoint/2010/main" val="331857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31CC6-ED4B-446F-BC1E-C8D8CB8E9D23}" type="slidenum">
              <a:rPr lang="en-US" smtClean="0"/>
              <a:pPr/>
              <a:t>24</a:t>
            </a:fld>
            <a:endParaRPr lang="en-US"/>
          </a:p>
        </p:txBody>
      </p:sp>
    </p:spTree>
    <p:extLst>
      <p:ext uri="{BB962C8B-B14F-4D97-AF65-F5344CB8AC3E}">
        <p14:creationId xmlns:p14="http://schemas.microsoft.com/office/powerpoint/2010/main" val="331857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DCFCB7-BA72-4B5E-98D5-2C50F9A4AB4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Outline">
    <p:spTree>
      <p:nvGrpSpPr>
        <p:cNvPr id="1" name=""/>
        <p:cNvGrpSpPr/>
        <p:nvPr/>
      </p:nvGrpSpPr>
      <p:grpSpPr>
        <a:xfrm>
          <a:off x="0" y="0"/>
          <a:ext cx="0" cy="0"/>
          <a:chOff x="0" y="0"/>
          <a:chExt cx="0" cy="0"/>
        </a:xfrm>
      </p:grpSpPr>
      <p:pic>
        <p:nvPicPr>
          <p:cNvPr id="14" name="Picture 13" descr="BG.png"/>
          <p:cNvPicPr>
            <a:picLocks noChangeAspect="1"/>
          </p:cNvPicPr>
          <p:nvPr userDrawn="1"/>
        </p:nvPicPr>
        <p:blipFill>
          <a:blip r:embed="rId2" cstate="print"/>
          <a:stretch>
            <a:fillRect/>
          </a:stretch>
        </p:blipFill>
        <p:spPr>
          <a:xfrm>
            <a:off x="216390" y="5276085"/>
            <a:ext cx="8927610" cy="1581915"/>
          </a:xfrm>
          <a:prstGeom prst="rect">
            <a:avLst/>
          </a:prstGeom>
        </p:spPr>
      </p:pic>
      <p:pic>
        <p:nvPicPr>
          <p:cNvPr id="13" name="Picture 12" descr="Powerpoint Template4-01.jpg"/>
          <p:cNvPicPr>
            <a:picLocks noChangeAspect="1"/>
          </p:cNvPicPr>
          <p:nvPr userDrawn="1"/>
        </p:nvPicPr>
        <p:blipFill>
          <a:blip r:embed="rId3" cstate="print"/>
          <a:srcRect b="79260"/>
          <a:stretch>
            <a:fillRect/>
          </a:stretch>
        </p:blipFill>
        <p:spPr>
          <a:xfrm>
            <a:off x="0" y="0"/>
            <a:ext cx="9144000" cy="990600"/>
          </a:xfrm>
          <a:prstGeom prst="rect">
            <a:avLst/>
          </a:prstGeom>
        </p:spPr>
      </p:pic>
      <p:sp>
        <p:nvSpPr>
          <p:cNvPr id="17" name="Title 1"/>
          <p:cNvSpPr>
            <a:spLocks noGrp="1"/>
          </p:cNvSpPr>
          <p:nvPr>
            <p:ph type="title" hasCustomPrompt="1"/>
          </p:nvPr>
        </p:nvSpPr>
        <p:spPr>
          <a:xfrm>
            <a:off x="457200" y="129498"/>
            <a:ext cx="8229600" cy="784902"/>
          </a:xfrm>
        </p:spPr>
        <p:txBody>
          <a:bodyPr>
            <a:normAutofit/>
          </a:bodyPr>
          <a:lstStyle>
            <a:lvl1pPr algn="l" rtl="0">
              <a:defRPr sz="3200" b="1" cap="all" baseline="0">
                <a:solidFill>
                  <a:srgbClr val="FFFFCC"/>
                </a:solidFill>
                <a:latin typeface="Arial" pitchFamily="34" charset="0"/>
                <a:cs typeface="Arial" pitchFamily="34" charset="0"/>
              </a:defRPr>
            </a:lvl1pPr>
          </a:lstStyle>
          <a:p>
            <a:r>
              <a:rPr lang="en-US" cap="all" baseline="0" dirty="0" smtClean="0"/>
              <a:t>Outline</a:t>
            </a:r>
            <a:endParaRPr lang="en-US" dirty="0"/>
          </a:p>
        </p:txBody>
      </p:sp>
      <p:sp>
        <p:nvSpPr>
          <p:cNvPr id="18" name="Content Placeholder 2"/>
          <p:cNvSpPr>
            <a:spLocks noGrp="1"/>
          </p:cNvSpPr>
          <p:nvPr>
            <p:ph idx="1" hasCustomPrompt="1"/>
          </p:nvPr>
        </p:nvSpPr>
        <p:spPr>
          <a:xfrm>
            <a:off x="457200" y="1524000"/>
            <a:ext cx="8229600" cy="4287837"/>
          </a:xfrm>
        </p:spPr>
        <p:txBody>
          <a:bodyPr/>
          <a:lstStyle>
            <a:lvl1pPr algn="l" rtl="0">
              <a:lnSpc>
                <a:spcPct val="150000"/>
              </a:lnSpc>
              <a:defRPr sz="2400" b="1" cap="none" baseline="0">
                <a:solidFill>
                  <a:schemeClr val="tx1">
                    <a:lumMod val="75000"/>
                    <a:lumOff val="25000"/>
                  </a:schemeClr>
                </a:solidFill>
                <a:latin typeface="Arial" pitchFamily="34" charset="0"/>
                <a:cs typeface="Arial" pitchFamily="34" charset="0"/>
              </a:defRPr>
            </a:lvl1pPr>
            <a:lvl2pPr algn="l" rtl="0">
              <a:lnSpc>
                <a:spcPct val="150000"/>
              </a:lnSpc>
              <a:defRPr sz="2000">
                <a:solidFill>
                  <a:schemeClr val="tx1">
                    <a:lumMod val="75000"/>
                    <a:lumOff val="25000"/>
                  </a:schemeClr>
                </a:solidFill>
                <a:latin typeface="Arial" pitchFamily="34" charset="0"/>
                <a:cs typeface="Arial" pitchFamily="34" charset="0"/>
              </a:defRPr>
            </a:lvl2pPr>
            <a:lvl3pPr algn="l" rtl="0">
              <a:lnSpc>
                <a:spcPct val="150000"/>
              </a:lnSpc>
              <a:defRPr sz="2000" i="1">
                <a:solidFill>
                  <a:schemeClr val="tx1">
                    <a:lumMod val="75000"/>
                    <a:lumOff val="25000"/>
                  </a:schemeClr>
                </a:solidFill>
                <a:latin typeface="Arial" pitchFamily="34" charset="0"/>
                <a:cs typeface="Arial" pitchFamily="34" charset="0"/>
              </a:defRPr>
            </a:lvl3pPr>
            <a:lvl4pPr algn="l" rtl="0">
              <a:defRPr sz="1600">
                <a:solidFill>
                  <a:schemeClr val="tx1">
                    <a:lumMod val="85000"/>
                    <a:lumOff val="15000"/>
                  </a:schemeClr>
                </a:solidFill>
                <a:latin typeface="Arial" pitchFamily="34" charset="0"/>
                <a:cs typeface="Arial" pitchFamily="34" charset="0"/>
              </a:defRPr>
            </a:lvl4pPr>
            <a:lvl5pPr algn="l" rtl="0">
              <a:defRPr>
                <a:solidFill>
                  <a:schemeClr val="tx1">
                    <a:lumMod val="85000"/>
                    <a:lumOff val="15000"/>
                  </a:schemeClr>
                </a:solidFill>
                <a:latin typeface="Arial" pitchFamily="34" charset="0"/>
                <a:cs typeface="Arial" pitchFamily="34" charset="0"/>
              </a:defRPr>
            </a:lvl5pPr>
          </a:lstStyle>
          <a:p>
            <a:pPr lvl="0"/>
            <a:r>
              <a:rPr lang="en-US" dirty="0" smtClean="0"/>
              <a:t>Click to add your presentation outline (i.e. Introduction, background, problem statement…etc.)</a:t>
            </a:r>
          </a:p>
          <a:p>
            <a:pPr lvl="0"/>
            <a:endParaRPr lang="en-US" dirty="0" smtClean="0"/>
          </a:p>
        </p:txBody>
      </p:sp>
      <p:pic>
        <p:nvPicPr>
          <p:cNvPr id="10" name="Picture 9" descr="KFUPM.png"/>
          <p:cNvPicPr>
            <a:picLocks noChangeAspect="1"/>
          </p:cNvPicPr>
          <p:nvPr userDrawn="1"/>
        </p:nvPicPr>
        <p:blipFill>
          <a:blip r:embed="rId4" cstate="print"/>
          <a:stretch>
            <a:fillRect/>
          </a:stretch>
        </p:blipFill>
        <p:spPr>
          <a:xfrm>
            <a:off x="8378364" y="6047690"/>
            <a:ext cx="685800" cy="685800"/>
          </a:xfrm>
          <a:prstGeom prst="rect">
            <a:avLst/>
          </a:prstGeom>
        </p:spPr>
      </p:pic>
    </p:spTree>
    <p:extLst>
      <p:ext uri="{BB962C8B-B14F-4D97-AF65-F5344CB8AC3E}">
        <p14:creationId xmlns:p14="http://schemas.microsoft.com/office/powerpoint/2010/main" val="347470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CFCB7-BA72-4B5E-98D5-2C50F9A4AB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FDCFCB7-BA72-4B5E-98D5-2C50F9A4AB4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Powerpoint Template4-0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400405"/>
            <a:ext cx="7772400" cy="1470024"/>
          </a:xfrm>
        </p:spPr>
        <p:txBody>
          <a:bodyPr anchor="t">
            <a:noAutofit/>
          </a:bodyPr>
          <a:lstStyle>
            <a:lvl1pPr algn="l" rtl="0">
              <a:defRPr sz="3200" b="1">
                <a:solidFill>
                  <a:srgbClr val="FFFFCC"/>
                </a:solidFill>
                <a:latin typeface="Arial" pitchFamily="34" charset="0"/>
                <a:cs typeface="Arial" pitchFamily="34" charset="0"/>
              </a:defRPr>
            </a:lvl1pPr>
          </a:lstStyle>
          <a:p>
            <a:endParaRPr lang="en-US" dirty="0"/>
          </a:p>
        </p:txBody>
      </p:sp>
      <p:sp>
        <p:nvSpPr>
          <p:cNvPr id="3" name="Subtitle 2"/>
          <p:cNvSpPr>
            <a:spLocks noGrp="1"/>
          </p:cNvSpPr>
          <p:nvPr>
            <p:ph type="subTitle" idx="1" hasCustomPrompt="1"/>
          </p:nvPr>
        </p:nvSpPr>
        <p:spPr>
          <a:xfrm>
            <a:off x="685800" y="2927922"/>
            <a:ext cx="7772400" cy="1400175"/>
          </a:xfrm>
        </p:spPr>
        <p:txBody>
          <a:bodyPr>
            <a:normAutofit/>
          </a:bodyPr>
          <a:lstStyle>
            <a:lvl1pPr marL="0" indent="0" algn="l" defTabSz="914400" rtl="0" eaLnBrk="1" latinLnBrk="0" hangingPunct="1">
              <a:spcBef>
                <a:spcPct val="0"/>
              </a:spcBef>
              <a:buNone/>
              <a:defRPr lang="en-US" sz="2800" b="0" i="1" kern="1200" baseline="0" dirty="0">
                <a:solidFill>
                  <a:srgbClr val="FFFFCC"/>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3314" name="Picture 2" descr="logo">
            <a:hlinkClick r:id=""/>
          </p:cNvPr>
          <p:cNvPicPr>
            <a:picLocks noChangeAspect="1" noChangeArrowheads="1"/>
          </p:cNvPicPr>
          <p:nvPr userDrawn="1"/>
        </p:nvPicPr>
        <p:blipFill>
          <a:blip r:embed="rId3" cstate="print"/>
          <a:srcRect/>
          <a:stretch>
            <a:fillRect/>
          </a:stretch>
        </p:blipFill>
        <p:spPr bwMode="auto">
          <a:xfrm>
            <a:off x="28575" y="-5484317"/>
            <a:ext cx="4152900" cy="723305"/>
          </a:xfrm>
          <a:prstGeom prst="rect">
            <a:avLst/>
          </a:prstGeom>
          <a:noFill/>
        </p:spPr>
      </p:pic>
      <p:sp>
        <p:nvSpPr>
          <p:cNvPr id="26" name="Freeform 25"/>
          <p:cNvSpPr/>
          <p:nvPr userDrawn="1"/>
        </p:nvSpPr>
        <p:spPr>
          <a:xfrm>
            <a:off x="133350" y="5264200"/>
            <a:ext cx="1152525" cy="1396250"/>
          </a:xfrm>
          <a:custGeom>
            <a:avLst/>
            <a:gdLst>
              <a:gd name="connsiteX0" fmla="*/ 142875 w 1152525"/>
              <a:gd name="connsiteY0" fmla="*/ 80804 h 1489333"/>
              <a:gd name="connsiteX1" fmla="*/ 161925 w 1152525"/>
              <a:gd name="connsiteY1" fmla="*/ 52229 h 1489333"/>
              <a:gd name="connsiteX2" fmla="*/ 219075 w 1152525"/>
              <a:gd name="connsiteY2" fmla="*/ 23654 h 1489333"/>
              <a:gd name="connsiteX3" fmla="*/ 247650 w 1152525"/>
              <a:gd name="connsiteY3" fmla="*/ 4604 h 1489333"/>
              <a:gd name="connsiteX4" fmla="*/ 371475 w 1152525"/>
              <a:gd name="connsiteY4" fmla="*/ 23654 h 1489333"/>
              <a:gd name="connsiteX5" fmla="*/ 428625 w 1152525"/>
              <a:gd name="connsiteY5" fmla="*/ 109379 h 1489333"/>
              <a:gd name="connsiteX6" fmla="*/ 447675 w 1152525"/>
              <a:gd name="connsiteY6" fmla="*/ 166529 h 1489333"/>
              <a:gd name="connsiteX7" fmla="*/ 457200 w 1152525"/>
              <a:gd name="connsiteY7" fmla="*/ 309404 h 1489333"/>
              <a:gd name="connsiteX8" fmla="*/ 485775 w 1152525"/>
              <a:gd name="connsiteY8" fmla="*/ 366554 h 1489333"/>
              <a:gd name="connsiteX9" fmla="*/ 514350 w 1152525"/>
              <a:gd name="connsiteY9" fmla="*/ 423704 h 1489333"/>
              <a:gd name="connsiteX10" fmla="*/ 628650 w 1152525"/>
              <a:gd name="connsiteY10" fmla="*/ 480854 h 1489333"/>
              <a:gd name="connsiteX11" fmla="*/ 657225 w 1152525"/>
              <a:gd name="connsiteY11" fmla="*/ 490379 h 1489333"/>
              <a:gd name="connsiteX12" fmla="*/ 847725 w 1152525"/>
              <a:gd name="connsiteY12" fmla="*/ 499904 h 1489333"/>
              <a:gd name="connsiteX13" fmla="*/ 942975 w 1152525"/>
              <a:gd name="connsiteY13" fmla="*/ 557054 h 1489333"/>
              <a:gd name="connsiteX14" fmla="*/ 1000125 w 1152525"/>
              <a:gd name="connsiteY14" fmla="*/ 623729 h 1489333"/>
              <a:gd name="connsiteX15" fmla="*/ 1028700 w 1152525"/>
              <a:gd name="connsiteY15" fmla="*/ 633254 h 1489333"/>
              <a:gd name="connsiteX16" fmla="*/ 1057275 w 1152525"/>
              <a:gd name="connsiteY16" fmla="*/ 661829 h 1489333"/>
              <a:gd name="connsiteX17" fmla="*/ 1076325 w 1152525"/>
              <a:gd name="connsiteY17" fmla="*/ 690404 h 1489333"/>
              <a:gd name="connsiteX18" fmla="*/ 1104900 w 1152525"/>
              <a:gd name="connsiteY18" fmla="*/ 709454 h 1489333"/>
              <a:gd name="connsiteX19" fmla="*/ 1114425 w 1152525"/>
              <a:gd name="connsiteY19" fmla="*/ 738029 h 1489333"/>
              <a:gd name="connsiteX20" fmla="*/ 1133475 w 1152525"/>
              <a:gd name="connsiteY20" fmla="*/ 776129 h 1489333"/>
              <a:gd name="connsiteX21" fmla="*/ 1152525 w 1152525"/>
              <a:gd name="connsiteY21" fmla="*/ 890429 h 1489333"/>
              <a:gd name="connsiteX22" fmla="*/ 1143000 w 1152525"/>
              <a:gd name="connsiteY22" fmla="*/ 1328579 h 1489333"/>
              <a:gd name="connsiteX23" fmla="*/ 1114425 w 1152525"/>
              <a:gd name="connsiteY23" fmla="*/ 1404779 h 1489333"/>
              <a:gd name="connsiteX24" fmla="*/ 1057275 w 1152525"/>
              <a:gd name="connsiteY24" fmla="*/ 1423829 h 1489333"/>
              <a:gd name="connsiteX25" fmla="*/ 1000125 w 1152525"/>
              <a:gd name="connsiteY25" fmla="*/ 1452404 h 1489333"/>
              <a:gd name="connsiteX26" fmla="*/ 942975 w 1152525"/>
              <a:gd name="connsiteY26" fmla="*/ 1480979 h 1489333"/>
              <a:gd name="connsiteX27" fmla="*/ 781050 w 1152525"/>
              <a:gd name="connsiteY27" fmla="*/ 1471454 h 1489333"/>
              <a:gd name="connsiteX28" fmla="*/ 742950 w 1152525"/>
              <a:gd name="connsiteY28" fmla="*/ 1461929 h 1489333"/>
              <a:gd name="connsiteX29" fmla="*/ 647700 w 1152525"/>
              <a:gd name="connsiteY29" fmla="*/ 1452404 h 1489333"/>
              <a:gd name="connsiteX30" fmla="*/ 419100 w 1152525"/>
              <a:gd name="connsiteY30" fmla="*/ 1442879 h 1489333"/>
              <a:gd name="connsiteX31" fmla="*/ 342900 w 1152525"/>
              <a:gd name="connsiteY31" fmla="*/ 1433354 h 1489333"/>
              <a:gd name="connsiteX32" fmla="*/ 304800 w 1152525"/>
              <a:gd name="connsiteY32" fmla="*/ 1423829 h 1489333"/>
              <a:gd name="connsiteX33" fmla="*/ 200025 w 1152525"/>
              <a:gd name="connsiteY33" fmla="*/ 1404779 h 1489333"/>
              <a:gd name="connsiteX34" fmla="*/ 142875 w 1152525"/>
              <a:gd name="connsiteY34" fmla="*/ 1385729 h 1489333"/>
              <a:gd name="connsiteX35" fmla="*/ 114300 w 1152525"/>
              <a:gd name="connsiteY35" fmla="*/ 1376204 h 1489333"/>
              <a:gd name="connsiteX36" fmla="*/ 95250 w 1152525"/>
              <a:gd name="connsiteY36" fmla="*/ 1338104 h 1489333"/>
              <a:gd name="connsiteX37" fmla="*/ 57150 w 1152525"/>
              <a:gd name="connsiteY37" fmla="*/ 1280954 h 1489333"/>
              <a:gd name="connsiteX38" fmla="*/ 28575 w 1152525"/>
              <a:gd name="connsiteY38" fmla="*/ 1147604 h 1489333"/>
              <a:gd name="connsiteX39" fmla="*/ 19050 w 1152525"/>
              <a:gd name="connsiteY39" fmla="*/ 1119029 h 1489333"/>
              <a:gd name="connsiteX40" fmla="*/ 9525 w 1152525"/>
              <a:gd name="connsiteY40" fmla="*/ 938054 h 1489333"/>
              <a:gd name="connsiteX41" fmla="*/ 0 w 1152525"/>
              <a:gd name="connsiteY41" fmla="*/ 842804 h 1489333"/>
              <a:gd name="connsiteX42" fmla="*/ 9525 w 1152525"/>
              <a:gd name="connsiteY42" fmla="*/ 585629 h 1489333"/>
              <a:gd name="connsiteX43" fmla="*/ 28575 w 1152525"/>
              <a:gd name="connsiteY43" fmla="*/ 509429 h 1489333"/>
              <a:gd name="connsiteX44" fmla="*/ 38100 w 1152525"/>
              <a:gd name="connsiteY44" fmla="*/ 471329 h 1489333"/>
              <a:gd name="connsiteX45" fmla="*/ 47625 w 1152525"/>
              <a:gd name="connsiteY45" fmla="*/ 442754 h 1489333"/>
              <a:gd name="connsiteX46" fmla="*/ 57150 w 1152525"/>
              <a:gd name="connsiteY46" fmla="*/ 385604 h 1489333"/>
              <a:gd name="connsiteX47" fmla="*/ 85725 w 1152525"/>
              <a:gd name="connsiteY47" fmla="*/ 299879 h 1489333"/>
              <a:gd name="connsiteX48" fmla="*/ 95250 w 1152525"/>
              <a:gd name="connsiteY48" fmla="*/ 271304 h 1489333"/>
              <a:gd name="connsiteX49" fmla="*/ 123825 w 1152525"/>
              <a:gd name="connsiteY49" fmla="*/ 252254 h 1489333"/>
              <a:gd name="connsiteX50" fmla="*/ 142875 w 1152525"/>
              <a:gd name="connsiteY50" fmla="*/ 118904 h 1489333"/>
              <a:gd name="connsiteX51" fmla="*/ 142875 w 1152525"/>
              <a:gd name="connsiteY51" fmla="*/ 80804 h 148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52525" h="1489333">
                <a:moveTo>
                  <a:pt x="142875" y="80804"/>
                </a:moveTo>
                <a:cubicBezTo>
                  <a:pt x="146050" y="69691"/>
                  <a:pt x="153830" y="60324"/>
                  <a:pt x="161925" y="52229"/>
                </a:cubicBezTo>
                <a:cubicBezTo>
                  <a:pt x="180389" y="33765"/>
                  <a:pt x="195834" y="31401"/>
                  <a:pt x="219075" y="23654"/>
                </a:cubicBezTo>
                <a:cubicBezTo>
                  <a:pt x="228600" y="17304"/>
                  <a:pt x="236236" y="5482"/>
                  <a:pt x="247650" y="4604"/>
                </a:cubicBezTo>
                <a:cubicBezTo>
                  <a:pt x="307505" y="0"/>
                  <a:pt x="326910" y="8799"/>
                  <a:pt x="371475" y="23654"/>
                </a:cubicBezTo>
                <a:lnTo>
                  <a:pt x="428625" y="109379"/>
                </a:lnTo>
                <a:cubicBezTo>
                  <a:pt x="439764" y="126087"/>
                  <a:pt x="447675" y="166529"/>
                  <a:pt x="447675" y="166529"/>
                </a:cubicBezTo>
                <a:cubicBezTo>
                  <a:pt x="450850" y="214154"/>
                  <a:pt x="451929" y="261965"/>
                  <a:pt x="457200" y="309404"/>
                </a:cubicBezTo>
                <a:cubicBezTo>
                  <a:pt x="460620" y="340186"/>
                  <a:pt x="472244" y="339491"/>
                  <a:pt x="485775" y="366554"/>
                </a:cubicBezTo>
                <a:cubicBezTo>
                  <a:pt x="498609" y="392221"/>
                  <a:pt x="490086" y="402473"/>
                  <a:pt x="514350" y="423704"/>
                </a:cubicBezTo>
                <a:cubicBezTo>
                  <a:pt x="559801" y="463474"/>
                  <a:pt x="574694" y="462869"/>
                  <a:pt x="628650" y="480854"/>
                </a:cubicBezTo>
                <a:cubicBezTo>
                  <a:pt x="638175" y="484029"/>
                  <a:pt x="647197" y="489878"/>
                  <a:pt x="657225" y="490379"/>
                </a:cubicBezTo>
                <a:lnTo>
                  <a:pt x="847725" y="499904"/>
                </a:lnTo>
                <a:cubicBezTo>
                  <a:pt x="906303" y="529193"/>
                  <a:pt x="874011" y="511078"/>
                  <a:pt x="942975" y="557054"/>
                </a:cubicBezTo>
                <a:cubicBezTo>
                  <a:pt x="996489" y="592730"/>
                  <a:pt x="947306" y="579713"/>
                  <a:pt x="1000125" y="623729"/>
                </a:cubicBezTo>
                <a:cubicBezTo>
                  <a:pt x="1007838" y="630157"/>
                  <a:pt x="1019175" y="630079"/>
                  <a:pt x="1028700" y="633254"/>
                </a:cubicBezTo>
                <a:cubicBezTo>
                  <a:pt x="1038225" y="642779"/>
                  <a:pt x="1048651" y="651481"/>
                  <a:pt x="1057275" y="661829"/>
                </a:cubicBezTo>
                <a:cubicBezTo>
                  <a:pt x="1064604" y="670623"/>
                  <a:pt x="1068230" y="682309"/>
                  <a:pt x="1076325" y="690404"/>
                </a:cubicBezTo>
                <a:cubicBezTo>
                  <a:pt x="1084420" y="698499"/>
                  <a:pt x="1095375" y="703104"/>
                  <a:pt x="1104900" y="709454"/>
                </a:cubicBezTo>
                <a:cubicBezTo>
                  <a:pt x="1108075" y="718979"/>
                  <a:pt x="1110470" y="728801"/>
                  <a:pt x="1114425" y="738029"/>
                </a:cubicBezTo>
                <a:cubicBezTo>
                  <a:pt x="1120018" y="751080"/>
                  <a:pt x="1128985" y="762659"/>
                  <a:pt x="1133475" y="776129"/>
                </a:cubicBezTo>
                <a:cubicBezTo>
                  <a:pt x="1140439" y="797021"/>
                  <a:pt x="1150368" y="875328"/>
                  <a:pt x="1152525" y="890429"/>
                </a:cubicBezTo>
                <a:cubicBezTo>
                  <a:pt x="1149350" y="1036479"/>
                  <a:pt x="1148724" y="1182607"/>
                  <a:pt x="1143000" y="1328579"/>
                </a:cubicBezTo>
                <a:cubicBezTo>
                  <a:pt x="1142324" y="1345810"/>
                  <a:pt x="1134610" y="1392163"/>
                  <a:pt x="1114425" y="1404779"/>
                </a:cubicBezTo>
                <a:cubicBezTo>
                  <a:pt x="1097397" y="1415422"/>
                  <a:pt x="1057275" y="1423829"/>
                  <a:pt x="1057275" y="1423829"/>
                </a:cubicBezTo>
                <a:cubicBezTo>
                  <a:pt x="975383" y="1478424"/>
                  <a:pt x="1078995" y="1412969"/>
                  <a:pt x="1000125" y="1452404"/>
                </a:cubicBezTo>
                <a:cubicBezTo>
                  <a:pt x="926267" y="1489333"/>
                  <a:pt x="1014799" y="1457038"/>
                  <a:pt x="942975" y="1480979"/>
                </a:cubicBezTo>
                <a:cubicBezTo>
                  <a:pt x="889000" y="1477804"/>
                  <a:pt x="834875" y="1476580"/>
                  <a:pt x="781050" y="1471454"/>
                </a:cubicBezTo>
                <a:cubicBezTo>
                  <a:pt x="768018" y="1470213"/>
                  <a:pt x="755909" y="1463780"/>
                  <a:pt x="742950" y="1461929"/>
                </a:cubicBezTo>
                <a:cubicBezTo>
                  <a:pt x="711362" y="1457416"/>
                  <a:pt x="679450" y="1455579"/>
                  <a:pt x="647700" y="1452404"/>
                </a:cubicBezTo>
                <a:cubicBezTo>
                  <a:pt x="555585" y="1483109"/>
                  <a:pt x="629120" y="1462881"/>
                  <a:pt x="419100" y="1442879"/>
                </a:cubicBezTo>
                <a:cubicBezTo>
                  <a:pt x="393618" y="1440452"/>
                  <a:pt x="368149" y="1437562"/>
                  <a:pt x="342900" y="1433354"/>
                </a:cubicBezTo>
                <a:cubicBezTo>
                  <a:pt x="329987" y="1431202"/>
                  <a:pt x="317579" y="1426669"/>
                  <a:pt x="304800" y="1423829"/>
                </a:cubicBezTo>
                <a:cubicBezTo>
                  <a:pt x="264862" y="1414954"/>
                  <a:pt x="241382" y="1411672"/>
                  <a:pt x="200025" y="1404779"/>
                </a:cubicBezTo>
                <a:lnTo>
                  <a:pt x="142875" y="1385729"/>
                </a:lnTo>
                <a:lnTo>
                  <a:pt x="114300" y="1376204"/>
                </a:lnTo>
                <a:cubicBezTo>
                  <a:pt x="107950" y="1363504"/>
                  <a:pt x="103503" y="1349658"/>
                  <a:pt x="95250" y="1338104"/>
                </a:cubicBezTo>
                <a:cubicBezTo>
                  <a:pt x="50657" y="1275674"/>
                  <a:pt x="77582" y="1342251"/>
                  <a:pt x="57150" y="1280954"/>
                </a:cubicBezTo>
                <a:cubicBezTo>
                  <a:pt x="45134" y="1184829"/>
                  <a:pt x="55720" y="1229038"/>
                  <a:pt x="28575" y="1147604"/>
                </a:cubicBezTo>
                <a:lnTo>
                  <a:pt x="19050" y="1119029"/>
                </a:lnTo>
                <a:cubicBezTo>
                  <a:pt x="15875" y="1058704"/>
                  <a:pt x="13681" y="998319"/>
                  <a:pt x="9525" y="938054"/>
                </a:cubicBezTo>
                <a:cubicBezTo>
                  <a:pt x="7330" y="906221"/>
                  <a:pt x="0" y="874712"/>
                  <a:pt x="0" y="842804"/>
                </a:cubicBezTo>
                <a:cubicBezTo>
                  <a:pt x="0" y="757020"/>
                  <a:pt x="2199" y="671099"/>
                  <a:pt x="9525" y="585629"/>
                </a:cubicBezTo>
                <a:cubicBezTo>
                  <a:pt x="11761" y="559543"/>
                  <a:pt x="22225" y="534829"/>
                  <a:pt x="28575" y="509429"/>
                </a:cubicBezTo>
                <a:cubicBezTo>
                  <a:pt x="31750" y="496729"/>
                  <a:pt x="33960" y="483748"/>
                  <a:pt x="38100" y="471329"/>
                </a:cubicBezTo>
                <a:cubicBezTo>
                  <a:pt x="41275" y="461804"/>
                  <a:pt x="45447" y="452555"/>
                  <a:pt x="47625" y="442754"/>
                </a:cubicBezTo>
                <a:cubicBezTo>
                  <a:pt x="51815" y="423901"/>
                  <a:pt x="52466" y="404340"/>
                  <a:pt x="57150" y="385604"/>
                </a:cubicBezTo>
                <a:lnTo>
                  <a:pt x="85725" y="299879"/>
                </a:lnTo>
                <a:cubicBezTo>
                  <a:pt x="88900" y="290354"/>
                  <a:pt x="86896" y="276873"/>
                  <a:pt x="95250" y="271304"/>
                </a:cubicBezTo>
                <a:lnTo>
                  <a:pt x="123825" y="252254"/>
                </a:lnTo>
                <a:lnTo>
                  <a:pt x="142875" y="118904"/>
                </a:lnTo>
                <a:cubicBezTo>
                  <a:pt x="154408" y="38173"/>
                  <a:pt x="139700" y="91917"/>
                  <a:pt x="142875" y="808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50-Years logo.png"/>
          <p:cNvPicPr>
            <a:picLocks noChangeAspect="1"/>
          </p:cNvPicPr>
          <p:nvPr userDrawn="1"/>
        </p:nvPicPr>
        <p:blipFill>
          <a:blip r:embed="rId4" cstate="print"/>
          <a:stretch>
            <a:fillRect/>
          </a:stretch>
        </p:blipFill>
        <p:spPr>
          <a:xfrm>
            <a:off x="213641" y="5276994"/>
            <a:ext cx="1036109" cy="1416972"/>
          </a:xfrm>
          <a:prstGeom prst="rect">
            <a:avLst/>
          </a:prstGeom>
        </p:spPr>
      </p:pic>
    </p:spTree>
    <p:extLst>
      <p:ext uri="{BB962C8B-B14F-4D97-AF65-F5344CB8AC3E}">
        <p14:creationId xmlns:p14="http://schemas.microsoft.com/office/powerpoint/2010/main" val="3716631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Outline">
    <p:spTree>
      <p:nvGrpSpPr>
        <p:cNvPr id="1" name=""/>
        <p:cNvGrpSpPr/>
        <p:nvPr/>
      </p:nvGrpSpPr>
      <p:grpSpPr>
        <a:xfrm>
          <a:off x="0" y="0"/>
          <a:ext cx="0" cy="0"/>
          <a:chOff x="0" y="0"/>
          <a:chExt cx="0" cy="0"/>
        </a:xfrm>
      </p:grpSpPr>
      <p:pic>
        <p:nvPicPr>
          <p:cNvPr id="14" name="Picture 13" descr="BG.png"/>
          <p:cNvPicPr>
            <a:picLocks noChangeAspect="1"/>
          </p:cNvPicPr>
          <p:nvPr userDrawn="1"/>
        </p:nvPicPr>
        <p:blipFill>
          <a:blip r:embed="rId2" cstate="print"/>
          <a:stretch>
            <a:fillRect/>
          </a:stretch>
        </p:blipFill>
        <p:spPr>
          <a:xfrm>
            <a:off x="216390" y="5276085"/>
            <a:ext cx="8927610" cy="1581915"/>
          </a:xfrm>
          <a:prstGeom prst="rect">
            <a:avLst/>
          </a:prstGeom>
        </p:spPr>
      </p:pic>
      <p:pic>
        <p:nvPicPr>
          <p:cNvPr id="13" name="Picture 12" descr="Powerpoint Template4-01.jpg"/>
          <p:cNvPicPr>
            <a:picLocks noChangeAspect="1"/>
          </p:cNvPicPr>
          <p:nvPr userDrawn="1"/>
        </p:nvPicPr>
        <p:blipFill>
          <a:blip r:embed="rId3" cstate="print"/>
          <a:srcRect b="79260"/>
          <a:stretch>
            <a:fillRect/>
          </a:stretch>
        </p:blipFill>
        <p:spPr>
          <a:xfrm>
            <a:off x="0" y="0"/>
            <a:ext cx="9144000" cy="1422400"/>
          </a:xfrm>
          <a:prstGeom prst="rect">
            <a:avLst/>
          </a:prstGeom>
        </p:spPr>
      </p:pic>
      <p:sp>
        <p:nvSpPr>
          <p:cNvPr id="17" name="Title 1"/>
          <p:cNvSpPr>
            <a:spLocks noGrp="1"/>
          </p:cNvSpPr>
          <p:nvPr>
            <p:ph type="title" hasCustomPrompt="1"/>
          </p:nvPr>
        </p:nvSpPr>
        <p:spPr>
          <a:xfrm>
            <a:off x="457200" y="129498"/>
            <a:ext cx="8229600" cy="1143000"/>
          </a:xfrm>
        </p:spPr>
        <p:txBody>
          <a:bodyPr>
            <a:normAutofit/>
          </a:bodyPr>
          <a:lstStyle>
            <a:lvl1pPr algn="l" rtl="0">
              <a:defRPr sz="3200" b="1" cap="all" baseline="0">
                <a:solidFill>
                  <a:srgbClr val="FFFFCC"/>
                </a:solidFill>
                <a:latin typeface="Arial" pitchFamily="34" charset="0"/>
                <a:cs typeface="Arial" pitchFamily="34" charset="0"/>
              </a:defRPr>
            </a:lvl1pPr>
          </a:lstStyle>
          <a:p>
            <a:r>
              <a:rPr lang="en-US" cap="all" baseline="0" dirty="0" smtClean="0"/>
              <a:t>Outline</a:t>
            </a:r>
            <a:endParaRPr lang="en-US" dirty="0"/>
          </a:p>
        </p:txBody>
      </p:sp>
      <p:sp>
        <p:nvSpPr>
          <p:cNvPr id="18" name="Content Placeholder 2"/>
          <p:cNvSpPr>
            <a:spLocks noGrp="1"/>
          </p:cNvSpPr>
          <p:nvPr>
            <p:ph idx="1" hasCustomPrompt="1"/>
          </p:nvPr>
        </p:nvSpPr>
        <p:spPr>
          <a:xfrm>
            <a:off x="457200" y="1654628"/>
            <a:ext cx="8229600" cy="4157209"/>
          </a:xfrm>
        </p:spPr>
        <p:txBody>
          <a:bodyPr/>
          <a:lstStyle>
            <a:lvl1pPr algn="l" rtl="0">
              <a:lnSpc>
                <a:spcPct val="150000"/>
              </a:lnSpc>
              <a:defRPr sz="2400" b="1" cap="none" baseline="0">
                <a:solidFill>
                  <a:schemeClr val="tx1">
                    <a:lumMod val="75000"/>
                    <a:lumOff val="25000"/>
                  </a:schemeClr>
                </a:solidFill>
                <a:latin typeface="Arial" pitchFamily="34" charset="0"/>
                <a:cs typeface="Arial" pitchFamily="34" charset="0"/>
              </a:defRPr>
            </a:lvl1pPr>
            <a:lvl2pPr algn="l" rtl="0">
              <a:lnSpc>
                <a:spcPct val="150000"/>
              </a:lnSpc>
              <a:defRPr sz="2000">
                <a:solidFill>
                  <a:schemeClr val="tx1">
                    <a:lumMod val="75000"/>
                    <a:lumOff val="25000"/>
                  </a:schemeClr>
                </a:solidFill>
                <a:latin typeface="Arial" pitchFamily="34" charset="0"/>
                <a:cs typeface="Arial" pitchFamily="34" charset="0"/>
              </a:defRPr>
            </a:lvl2pPr>
            <a:lvl3pPr algn="l" rtl="0">
              <a:lnSpc>
                <a:spcPct val="150000"/>
              </a:lnSpc>
              <a:defRPr sz="2000" i="1">
                <a:solidFill>
                  <a:schemeClr val="tx1">
                    <a:lumMod val="75000"/>
                    <a:lumOff val="25000"/>
                  </a:schemeClr>
                </a:solidFill>
                <a:latin typeface="Arial" pitchFamily="34" charset="0"/>
                <a:cs typeface="Arial" pitchFamily="34" charset="0"/>
              </a:defRPr>
            </a:lvl3pPr>
            <a:lvl4pPr algn="l" rtl="0">
              <a:defRPr sz="1600">
                <a:solidFill>
                  <a:schemeClr val="tx1">
                    <a:lumMod val="85000"/>
                    <a:lumOff val="15000"/>
                  </a:schemeClr>
                </a:solidFill>
                <a:latin typeface="Arial" pitchFamily="34" charset="0"/>
                <a:cs typeface="Arial" pitchFamily="34" charset="0"/>
              </a:defRPr>
            </a:lvl4pPr>
            <a:lvl5pPr algn="l" rtl="0">
              <a:defRPr>
                <a:solidFill>
                  <a:schemeClr val="tx1">
                    <a:lumMod val="85000"/>
                    <a:lumOff val="15000"/>
                  </a:schemeClr>
                </a:solidFill>
                <a:latin typeface="Arial" pitchFamily="34" charset="0"/>
                <a:cs typeface="Arial" pitchFamily="34" charset="0"/>
              </a:defRPr>
            </a:lvl5pPr>
          </a:lstStyle>
          <a:p>
            <a:pPr lvl="0"/>
            <a:r>
              <a:rPr lang="en-US" dirty="0" smtClean="0"/>
              <a:t>Click to add your presentation outline (i.e. Introduction, background, problem statement…etc.)</a:t>
            </a:r>
          </a:p>
          <a:p>
            <a:pPr lvl="0"/>
            <a:endParaRPr lang="en-US" dirty="0" smtClean="0"/>
          </a:p>
        </p:txBody>
      </p:sp>
      <p:pic>
        <p:nvPicPr>
          <p:cNvPr id="10" name="Picture 9" descr="KFUPM.png"/>
          <p:cNvPicPr>
            <a:picLocks noChangeAspect="1"/>
          </p:cNvPicPr>
          <p:nvPr userDrawn="1"/>
        </p:nvPicPr>
        <p:blipFill>
          <a:blip r:embed="rId4" cstate="print"/>
          <a:stretch>
            <a:fillRect/>
          </a:stretch>
        </p:blipFill>
        <p:spPr>
          <a:xfrm>
            <a:off x="8378364" y="6047690"/>
            <a:ext cx="685800" cy="685800"/>
          </a:xfrm>
          <a:prstGeom prst="rect">
            <a:avLst/>
          </a:prstGeom>
        </p:spPr>
      </p:pic>
    </p:spTree>
    <p:extLst>
      <p:ext uri="{BB962C8B-B14F-4D97-AF65-F5344CB8AC3E}">
        <p14:creationId xmlns:p14="http://schemas.microsoft.com/office/powerpoint/2010/main" val="3397718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Picture 13" descr="BG.png"/>
          <p:cNvPicPr>
            <a:picLocks noChangeAspect="1"/>
          </p:cNvPicPr>
          <p:nvPr userDrawn="1"/>
        </p:nvPicPr>
        <p:blipFill>
          <a:blip r:embed="rId2" cstate="print"/>
          <a:stretch>
            <a:fillRect/>
          </a:stretch>
        </p:blipFill>
        <p:spPr>
          <a:xfrm>
            <a:off x="216390" y="5276085"/>
            <a:ext cx="8927610" cy="1581915"/>
          </a:xfrm>
          <a:prstGeom prst="rect">
            <a:avLst/>
          </a:prstGeom>
        </p:spPr>
      </p:pic>
      <p:pic>
        <p:nvPicPr>
          <p:cNvPr id="13" name="Picture 12" descr="Powerpoint Template4-01.jpg"/>
          <p:cNvPicPr>
            <a:picLocks noChangeAspect="1"/>
          </p:cNvPicPr>
          <p:nvPr userDrawn="1"/>
        </p:nvPicPr>
        <p:blipFill>
          <a:blip r:embed="rId3" cstate="print"/>
          <a:srcRect b="79260"/>
          <a:stretch>
            <a:fillRect/>
          </a:stretch>
        </p:blipFill>
        <p:spPr>
          <a:xfrm>
            <a:off x="0" y="0"/>
            <a:ext cx="9144000" cy="1422400"/>
          </a:xfrm>
          <a:prstGeom prst="rect">
            <a:avLst/>
          </a:prstGeom>
        </p:spPr>
      </p:pic>
      <p:sp>
        <p:nvSpPr>
          <p:cNvPr id="17" name="Title 1"/>
          <p:cNvSpPr>
            <a:spLocks noGrp="1"/>
          </p:cNvSpPr>
          <p:nvPr>
            <p:ph type="title"/>
          </p:nvPr>
        </p:nvSpPr>
        <p:spPr>
          <a:xfrm>
            <a:off x="457200" y="129498"/>
            <a:ext cx="8229600" cy="1143000"/>
          </a:xfrm>
        </p:spPr>
        <p:txBody>
          <a:bodyPr>
            <a:noAutofit/>
          </a:bodyPr>
          <a:lstStyle>
            <a:lvl1pPr algn="l" rtl="0">
              <a:defRPr sz="3200" b="1" cap="all" baseline="0">
                <a:solidFill>
                  <a:srgbClr val="FFFFCC"/>
                </a:solidFill>
                <a:latin typeface="Arial" pitchFamily="34" charset="0"/>
                <a:cs typeface="Arial" pitchFamily="34" charset="0"/>
              </a:defRPr>
            </a:lvl1pPr>
          </a:lstStyle>
          <a:p>
            <a:r>
              <a:rPr lang="en-US" dirty="0" smtClean="0"/>
              <a:t>Click to edit Master title style</a:t>
            </a:r>
            <a:endParaRPr lang="en-US" dirty="0"/>
          </a:p>
        </p:txBody>
      </p:sp>
      <p:sp>
        <p:nvSpPr>
          <p:cNvPr id="18" name="Content Placeholder 2"/>
          <p:cNvSpPr>
            <a:spLocks noGrp="1"/>
          </p:cNvSpPr>
          <p:nvPr>
            <p:ph idx="1"/>
          </p:nvPr>
        </p:nvSpPr>
        <p:spPr>
          <a:xfrm>
            <a:off x="457200" y="1654628"/>
            <a:ext cx="8229600" cy="4157209"/>
          </a:xfrm>
        </p:spPr>
        <p:txBody>
          <a:bodyPr/>
          <a:lstStyle>
            <a:lvl1pPr algn="l" rtl="0">
              <a:lnSpc>
                <a:spcPct val="150000"/>
              </a:lnSpc>
              <a:defRPr sz="2400" b="0">
                <a:solidFill>
                  <a:schemeClr val="tx1">
                    <a:lumMod val="75000"/>
                    <a:lumOff val="25000"/>
                  </a:schemeClr>
                </a:solidFill>
                <a:latin typeface="Arial" pitchFamily="34" charset="0"/>
                <a:cs typeface="Arial" pitchFamily="34" charset="0"/>
              </a:defRPr>
            </a:lvl1pPr>
            <a:lvl2pPr algn="l" rtl="0">
              <a:lnSpc>
                <a:spcPct val="150000"/>
              </a:lnSpc>
              <a:defRPr sz="2000">
                <a:solidFill>
                  <a:schemeClr val="tx1">
                    <a:lumMod val="75000"/>
                    <a:lumOff val="25000"/>
                  </a:schemeClr>
                </a:solidFill>
                <a:latin typeface="Arial" pitchFamily="34" charset="0"/>
                <a:cs typeface="Arial" pitchFamily="34" charset="0"/>
              </a:defRPr>
            </a:lvl2pPr>
            <a:lvl3pPr algn="l" rtl="0">
              <a:lnSpc>
                <a:spcPct val="150000"/>
              </a:lnSpc>
              <a:defRPr sz="2000" i="1">
                <a:solidFill>
                  <a:schemeClr val="tx1">
                    <a:lumMod val="75000"/>
                    <a:lumOff val="25000"/>
                  </a:schemeClr>
                </a:solidFill>
                <a:latin typeface="Arial" pitchFamily="34" charset="0"/>
                <a:cs typeface="Arial" pitchFamily="34" charset="0"/>
              </a:defRPr>
            </a:lvl3pPr>
            <a:lvl4pPr algn="l" rtl="0">
              <a:defRPr sz="1600">
                <a:solidFill>
                  <a:schemeClr val="tx1">
                    <a:lumMod val="85000"/>
                    <a:lumOff val="15000"/>
                  </a:schemeClr>
                </a:solidFill>
                <a:latin typeface="Arial" pitchFamily="34" charset="0"/>
                <a:cs typeface="Arial" pitchFamily="34" charset="0"/>
              </a:defRPr>
            </a:lvl4pPr>
            <a:lvl5pPr algn="l" rtl="0">
              <a:defRPr>
                <a:solidFill>
                  <a:schemeClr val="tx1">
                    <a:lumMod val="85000"/>
                    <a:lumOff val="1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11730" y="6085688"/>
            <a:ext cx="626341" cy="62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71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Date Placeholder 2"/>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a:xfrm>
            <a:off x="304800" y="6410848"/>
            <a:ext cx="4114800" cy="365760"/>
          </a:xfrm>
        </p:spPr>
        <p:txBody>
          <a:bodyPr/>
          <a:lstStyle/>
          <a:p>
            <a:endParaRPr lang="en-US"/>
          </a:p>
        </p:txBody>
      </p:sp>
      <p:sp>
        <p:nvSpPr>
          <p:cNvPr id="9" name="Slide Number Placeholder 8"/>
          <p:cNvSpPr>
            <a:spLocks noGrp="1"/>
          </p:cNvSpPr>
          <p:nvPr>
            <p:ph type="sldNum" sz="quarter" idx="12"/>
          </p:nvPr>
        </p:nvSpPr>
        <p:spPr/>
        <p:txBody>
          <a:bodyPr/>
          <a:lstStyle/>
          <a:p>
            <a:fld id="{AFDCFCB7-BA72-4B5E-98D5-2C50F9A4AB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FDCFCB7-BA72-4B5E-98D5-2C50F9A4AB4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CFCB7-BA72-4B5E-98D5-2C50F9A4AB4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FDCFCB7-BA72-4B5E-98D5-2C50F9A4AB4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FDCFCB7-BA72-4B5E-98D5-2C50F9A4AB4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FDCFCB7-BA72-4B5E-98D5-2C50F9A4AB4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FDCFCB7-BA72-4B5E-98D5-2C50F9A4AB4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FDCFCB7-BA72-4B5E-98D5-2C50F9A4AB4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FDCFCB7-BA72-4B5E-98D5-2C50F9A4AB4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5" r:id="rId10"/>
    <p:sldLayoutId id="2147483682" r:id="rId11"/>
    <p:sldLayoutId id="2147483683"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87C7C522-876A-4EEB-8C26-46D244F3C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18743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4"/>
          </a:xfrm>
          <a:prstGeom prst="rect">
            <a:avLst/>
          </a:prstGeom>
        </p:spPr>
        <p:txBody>
          <a:bodyPr vert="horz" lIns="91440" tIns="45720" rIns="91440" bIns="45720" rtlCol="0" anchor="ctr"/>
          <a:lstStyle>
            <a:lvl1pPr algn="r">
              <a:defRPr sz="1200">
                <a:solidFill>
                  <a:schemeClr val="tx1">
                    <a:tint val="75000"/>
                  </a:schemeClr>
                </a:solidFill>
              </a:defRPr>
            </a:lvl1pPr>
          </a:lstStyle>
          <a:p>
            <a:fld id="{87C7C522-876A-4EEB-8C26-46D244F3C8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9970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45325" y="1295400"/>
            <a:ext cx="8241475" cy="2362200"/>
          </a:xfrm>
        </p:spPr>
        <p:txBody>
          <a:bodyPr/>
          <a:lstStyle/>
          <a:p>
            <a:pPr algn="ctr"/>
            <a:r>
              <a:rPr lang="en-US"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Secure </a:t>
            </a:r>
            <a:r>
              <a:rPr lang="en-US" dirty="0">
                <a:effectLst>
                  <a:outerShdw blurRad="38100" dist="38100" dir="2700000" algn="tl">
                    <a:srgbClr val="000000">
                      <a:alpha val="43137"/>
                    </a:srgbClr>
                  </a:outerShdw>
                </a:effectLst>
                <a:latin typeface="Tahoma" pitchFamily="34" charset="0"/>
                <a:ea typeface="Tahoma" pitchFamily="34" charset="0"/>
                <a:cs typeface="Tahoma" pitchFamily="34" charset="0"/>
              </a:rPr>
              <a:t>Overlay Cloud Storage with Access Control and Assured </a:t>
            </a:r>
            <a:r>
              <a:rPr lang="en-US"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Deletion</a:t>
            </a:r>
            <a:br>
              <a:rPr lang="en-US"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1600" dirty="0"/>
              <a:t>Y. Tang, P.P.C. Lee, J.C.S. </a:t>
            </a:r>
            <a:r>
              <a:rPr lang="en-US" sz="1600" dirty="0" err="1"/>
              <a:t>Lui</a:t>
            </a:r>
            <a:r>
              <a:rPr lang="en-US" sz="1600" dirty="0"/>
              <a:t>, and R. </a:t>
            </a:r>
            <a:r>
              <a:rPr lang="en-US" sz="1600" dirty="0" smtClean="0"/>
              <a:t>Perlman</a:t>
            </a:r>
            <a:br>
              <a:rPr lang="en-US" sz="1600" dirty="0" smtClean="0"/>
            </a:br>
            <a:r>
              <a:rPr lang="en-US" sz="1400" dirty="0"/>
              <a:t>IEEE TRANSACTIONS ON DEPENDABLE AND SECURE COMPUTING, VOL. 9, NO. 6, NOVEMBER/DECEMBER 2012</a:t>
            </a:r>
            <a:br>
              <a:rPr lang="en-US" sz="1400" dirty="0"/>
            </a:br>
            <a:r>
              <a:rPr lang="en-US" sz="1400" dirty="0" smtClean="0"/>
              <a:t/>
            </a:r>
            <a:br>
              <a:rPr lang="en-US" sz="1400" dirty="0" smtClean="0"/>
            </a:br>
            <a:r>
              <a:rPr lang="en-US" sz="2800" i="1" dirty="0" smtClean="0">
                <a:solidFill>
                  <a:schemeClr val="bg1"/>
                </a:solidFill>
              </a:rPr>
              <a:t>COE-509  </a:t>
            </a:r>
            <a:r>
              <a:rPr lang="en-US" sz="2800" i="1" dirty="0" smtClean="0">
                <a:solidFill>
                  <a:schemeClr val="bg1"/>
                </a:solidFill>
              </a:rPr>
              <a:t>Presentation– </a:t>
            </a:r>
            <a:r>
              <a:rPr lang="en-US" sz="2800" i="1" dirty="0">
                <a:solidFill>
                  <a:schemeClr val="bg1"/>
                </a:solidFill>
              </a:rPr>
              <a:t>Term 122</a:t>
            </a:r>
            <a:r>
              <a:rPr lang="en-US" i="1" dirty="0">
                <a:solidFill>
                  <a:schemeClr val="bg1"/>
                </a:solidFill>
              </a:rPr>
              <a:t/>
            </a:r>
            <a:br>
              <a:rPr lang="en-US" i="1" dirty="0">
                <a:solidFill>
                  <a:schemeClr val="bg1"/>
                </a:solidFill>
              </a:rPr>
            </a:br>
            <a:r>
              <a:rPr lang="en-US" sz="1800" dirty="0" smtClean="0"/>
              <a:t/>
            </a:r>
            <a:br>
              <a:rPr lang="en-US" sz="1800" dirty="0" smtClean="0"/>
            </a:br>
            <a:r>
              <a:rPr lang="en-US" sz="1800" dirty="0"/>
              <a:t/>
            </a:r>
            <a:br>
              <a:rPr lang="en-US" sz="1800" dirty="0"/>
            </a:br>
            <a:r>
              <a:rPr lang="en-US" sz="1800" i="1" dirty="0" smtClean="0">
                <a:solidFill>
                  <a:schemeClr val="bg1"/>
                </a:solidFill>
                <a:latin typeface="Arial Narrow" pitchFamily="34" charset="0"/>
              </a:rPr>
              <a:t/>
            </a:r>
            <a:br>
              <a:rPr lang="en-US" sz="1800" i="1" dirty="0" smtClean="0">
                <a:solidFill>
                  <a:schemeClr val="bg1"/>
                </a:solidFill>
                <a:latin typeface="Arial Narrow" pitchFamily="34" charset="0"/>
              </a:rPr>
            </a:br>
            <a:endParaRPr lang="en-US" sz="1800" dirty="0"/>
          </a:p>
        </p:txBody>
      </p:sp>
      <p:pic>
        <p:nvPicPr>
          <p:cNvPr id="9" name="Picture 8" descr="KFUPM.png"/>
          <p:cNvPicPr>
            <a:picLocks/>
          </p:cNvPicPr>
          <p:nvPr/>
        </p:nvPicPr>
        <p:blipFill>
          <a:blip r:embed="rId3" cstate="print"/>
          <a:stretch>
            <a:fillRect/>
          </a:stretch>
        </p:blipFill>
        <p:spPr>
          <a:xfrm>
            <a:off x="8077200" y="-1"/>
            <a:ext cx="1066800" cy="1079519"/>
          </a:xfrm>
          <a:prstGeom prst="rect">
            <a:avLst/>
          </a:prstGeom>
        </p:spPr>
      </p:pic>
      <p:pic>
        <p:nvPicPr>
          <p:cNvPr id="10" name="Picture 2"/>
          <p:cNvPicPr>
            <a:picLocks noChangeAspect="1" noChangeArrowheads="1"/>
          </p:cNvPicPr>
          <p:nvPr/>
        </p:nvPicPr>
        <p:blipFill>
          <a:blip r:embed="rId4" cstate="print"/>
          <a:srcRect/>
          <a:stretch>
            <a:fillRect/>
          </a:stretch>
        </p:blipFill>
        <p:spPr bwMode="auto">
          <a:xfrm>
            <a:off x="2371269" y="214002"/>
            <a:ext cx="3898900" cy="485603"/>
          </a:xfrm>
          <a:prstGeom prst="rect">
            <a:avLst/>
          </a:prstGeom>
          <a:noFill/>
          <a:ln w="9525">
            <a:noFill/>
            <a:miter lim="800000"/>
            <a:headEnd/>
            <a:tailEnd/>
          </a:ln>
        </p:spPr>
      </p:pic>
      <p:sp>
        <p:nvSpPr>
          <p:cNvPr id="11" name="Subtitle 10"/>
          <p:cNvSpPr>
            <a:spLocks noGrp="1"/>
          </p:cNvSpPr>
          <p:nvPr>
            <p:ph type="subTitle" idx="1"/>
          </p:nvPr>
        </p:nvSpPr>
        <p:spPr>
          <a:xfrm>
            <a:off x="838200" y="3886200"/>
            <a:ext cx="7772400" cy="1720278"/>
          </a:xfrm>
        </p:spPr>
        <p:txBody>
          <a:bodyPr>
            <a:normAutofit fontScale="92500" lnSpcReduction="20000"/>
          </a:bodyPr>
          <a:lstStyle/>
          <a:p>
            <a:pPr algn="ctr"/>
            <a:r>
              <a:rPr lang="en-US" sz="3800" b="1" dirty="0" err="1" smtClean="0">
                <a:effectLst>
                  <a:outerShdw blurRad="38100" dist="38100" dir="2700000" algn="tl">
                    <a:srgbClr val="000000">
                      <a:alpha val="43137"/>
                    </a:srgbClr>
                  </a:outerShdw>
                </a:effectLst>
              </a:rPr>
              <a:t>Farrukh</a:t>
            </a:r>
            <a:r>
              <a:rPr lang="en-US" sz="3800" b="1" dirty="0" smtClean="0">
                <a:effectLst>
                  <a:outerShdw blurRad="38100" dist="38100" dir="2700000" algn="tl">
                    <a:srgbClr val="000000">
                      <a:alpha val="43137"/>
                    </a:srgbClr>
                  </a:outerShdw>
                </a:effectLst>
              </a:rPr>
              <a:t> </a:t>
            </a:r>
            <a:r>
              <a:rPr lang="en-US" sz="3800" b="1" dirty="0" err="1" smtClean="0">
                <a:effectLst>
                  <a:outerShdw blurRad="38100" dist="38100" dir="2700000" algn="tl">
                    <a:srgbClr val="000000">
                      <a:alpha val="43137"/>
                    </a:srgbClr>
                  </a:outerShdw>
                </a:effectLst>
              </a:rPr>
              <a:t>Shahzad</a:t>
            </a:r>
            <a:endParaRPr lang="en-US" sz="3800" b="1" dirty="0" smtClean="0">
              <a:effectLst>
                <a:outerShdw blurRad="38100" dist="38100" dir="2700000" algn="tl">
                  <a:srgbClr val="000000">
                    <a:alpha val="43137"/>
                  </a:srgbClr>
                </a:outerShdw>
              </a:effectLst>
            </a:endParaRPr>
          </a:p>
          <a:p>
            <a:pPr algn="ctr"/>
            <a:endParaRPr lang="en-US" dirty="0" smtClean="0"/>
          </a:p>
          <a:p>
            <a:pPr algn="ctr"/>
            <a:r>
              <a:rPr lang="en-US" sz="2200" dirty="0" smtClean="0"/>
              <a:t>May </a:t>
            </a:r>
            <a:r>
              <a:rPr lang="en-US" sz="2200" dirty="0"/>
              <a:t>2013</a:t>
            </a:r>
          </a:p>
          <a:p>
            <a:pPr algn="ctr"/>
            <a:endParaRPr lang="en-US" sz="2200" dirty="0"/>
          </a:p>
          <a:p>
            <a:pPr algn="ctr"/>
            <a:r>
              <a:rPr lang="en-US" sz="2200" dirty="0"/>
              <a:t>Information and Computer Science Department</a:t>
            </a:r>
          </a:p>
          <a:p>
            <a:pPr algn="ctr"/>
            <a:endParaRPr lang="en-US" dirty="0"/>
          </a:p>
        </p:txBody>
      </p:sp>
    </p:spTree>
    <p:extLst>
      <p:ext uri="{BB962C8B-B14F-4D97-AF65-F5344CB8AC3E}">
        <p14:creationId xmlns:p14="http://schemas.microsoft.com/office/powerpoint/2010/main" val="278334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4000" b="1" spc="600" dirty="0" smtClean="0">
                <a:solidFill>
                  <a:schemeClr val="bg1"/>
                </a:solidFill>
                <a:effectLst>
                  <a:outerShdw blurRad="38100" dist="38100" dir="2700000" algn="tl">
                    <a:srgbClr val="000000">
                      <a:alpha val="43137"/>
                    </a:srgbClr>
                  </a:outerShdw>
                </a:effectLst>
              </a:rPr>
              <a:t>Keys</a:t>
            </a:r>
            <a:endParaRPr lang="en-US" sz="4000" b="1" spc="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8763000" cy="4800600"/>
          </a:xfrm>
        </p:spPr>
        <p:txBody>
          <a:bodyPr>
            <a:noAutofit/>
          </a:bodyPr>
          <a:lstStyle/>
          <a:p>
            <a:pPr lvl="0">
              <a:lnSpc>
                <a:spcPct val="130000"/>
              </a:lnSpc>
            </a:pPr>
            <a:r>
              <a:rPr lang="en-US" sz="1800" dirty="0"/>
              <a:t>Data </a:t>
            </a:r>
            <a:r>
              <a:rPr lang="en-US" sz="1800" dirty="0" smtClean="0"/>
              <a:t>key</a:t>
            </a:r>
          </a:p>
          <a:p>
            <a:pPr lvl="1">
              <a:lnSpc>
                <a:spcPct val="130000"/>
              </a:lnSpc>
            </a:pPr>
            <a:r>
              <a:rPr lang="en-US" sz="1400" b="1" dirty="0" smtClean="0"/>
              <a:t>A </a:t>
            </a:r>
            <a:r>
              <a:rPr lang="en-US" sz="1400" b="1" dirty="0"/>
              <a:t>data key is a random secret that is generated and maintained by a FADE client. </a:t>
            </a:r>
            <a:endParaRPr lang="en-US" sz="1400" b="1" dirty="0" smtClean="0"/>
          </a:p>
          <a:p>
            <a:pPr lvl="1">
              <a:lnSpc>
                <a:spcPct val="130000"/>
              </a:lnSpc>
            </a:pPr>
            <a:r>
              <a:rPr lang="en-US" sz="1400" b="1" dirty="0" smtClean="0"/>
              <a:t>It </a:t>
            </a:r>
            <a:r>
              <a:rPr lang="en-US" sz="1400" b="1" dirty="0"/>
              <a:t>is used for encrypting or decrypting data files via symmetric key encryption (e.g., AES).</a:t>
            </a:r>
            <a:endParaRPr lang="en-US" sz="1200" b="1" dirty="0"/>
          </a:p>
          <a:p>
            <a:pPr lvl="0">
              <a:lnSpc>
                <a:spcPct val="130000"/>
              </a:lnSpc>
            </a:pPr>
            <a:r>
              <a:rPr lang="en-US" sz="1800" dirty="0"/>
              <a:t>Control </a:t>
            </a:r>
            <a:r>
              <a:rPr lang="en-US" sz="1800" dirty="0" smtClean="0"/>
              <a:t>key</a:t>
            </a:r>
          </a:p>
          <a:p>
            <a:pPr lvl="1">
              <a:lnSpc>
                <a:spcPct val="130000"/>
              </a:lnSpc>
            </a:pPr>
            <a:r>
              <a:rPr lang="en-US" sz="1400" b="1" dirty="0" smtClean="0"/>
              <a:t>A </a:t>
            </a:r>
            <a:r>
              <a:rPr lang="en-US" sz="1400" b="1" dirty="0"/>
              <a:t>control key is associated with a particular policy. It is represented by a public-private key pair, and the private control key is maintained by the quorum of key managers. </a:t>
            </a:r>
            <a:endParaRPr lang="en-US" sz="1400" b="1" dirty="0" smtClean="0"/>
          </a:p>
          <a:p>
            <a:pPr lvl="1">
              <a:lnSpc>
                <a:spcPct val="130000"/>
              </a:lnSpc>
            </a:pPr>
            <a:r>
              <a:rPr lang="en-US" sz="1400" b="1" dirty="0" smtClean="0"/>
              <a:t>It </a:t>
            </a:r>
            <a:r>
              <a:rPr lang="en-US" sz="1400" b="1" dirty="0"/>
              <a:t>is used to encrypt/decrypt the data keys of the files protected with the same policy. </a:t>
            </a:r>
            <a:endParaRPr lang="en-US" sz="1400" b="1" dirty="0" smtClean="0"/>
          </a:p>
          <a:p>
            <a:pPr lvl="1">
              <a:lnSpc>
                <a:spcPct val="130000"/>
              </a:lnSpc>
            </a:pPr>
            <a:r>
              <a:rPr lang="en-US" sz="1400" b="1" dirty="0" smtClean="0"/>
              <a:t>The </a:t>
            </a:r>
            <a:r>
              <a:rPr lang="en-US" sz="1400" b="1" dirty="0"/>
              <a:t>control key forms the basis of policy-based assured deletion.</a:t>
            </a:r>
          </a:p>
          <a:p>
            <a:pPr lvl="0">
              <a:lnSpc>
                <a:spcPct val="130000"/>
              </a:lnSpc>
            </a:pPr>
            <a:r>
              <a:rPr lang="en-US" sz="1800" dirty="0"/>
              <a:t>Access </a:t>
            </a:r>
            <a:r>
              <a:rPr lang="en-US" sz="1800" dirty="0" smtClean="0"/>
              <a:t>key</a:t>
            </a:r>
          </a:p>
          <a:p>
            <a:pPr lvl="1">
              <a:lnSpc>
                <a:spcPct val="130000"/>
              </a:lnSpc>
            </a:pPr>
            <a:r>
              <a:rPr lang="en-US" sz="1400" b="1" dirty="0" smtClean="0"/>
              <a:t>Similar </a:t>
            </a:r>
            <a:r>
              <a:rPr lang="en-US" sz="1400" b="1" dirty="0"/>
              <a:t>to </a:t>
            </a:r>
            <a:r>
              <a:rPr lang="en-US" sz="1400" b="1" dirty="0" smtClean="0"/>
              <a:t>control </a:t>
            </a:r>
            <a:r>
              <a:rPr lang="en-US" sz="1400" b="1" dirty="0"/>
              <a:t>key, an access key is associated with a </a:t>
            </a:r>
            <a:r>
              <a:rPr lang="en-US" sz="1400" b="1" dirty="0" smtClean="0"/>
              <a:t>policy</a:t>
            </a:r>
            <a:r>
              <a:rPr lang="en-US" sz="1400" b="1" dirty="0"/>
              <a:t>, and is represented by a public-private key pair. </a:t>
            </a:r>
            <a:endParaRPr lang="en-US" sz="1400" b="1" dirty="0" smtClean="0"/>
          </a:p>
          <a:p>
            <a:pPr lvl="1">
              <a:lnSpc>
                <a:spcPct val="130000"/>
              </a:lnSpc>
            </a:pPr>
            <a:r>
              <a:rPr lang="en-US" sz="1400" b="1" dirty="0" smtClean="0"/>
              <a:t>However</a:t>
            </a:r>
            <a:r>
              <a:rPr lang="en-US" sz="1400" b="1" dirty="0"/>
              <a:t>, </a:t>
            </a:r>
            <a:r>
              <a:rPr lang="en-US" sz="1400" b="1" dirty="0" smtClean="0"/>
              <a:t>the </a:t>
            </a:r>
            <a:r>
              <a:rPr lang="en-US" sz="1400" b="1" dirty="0"/>
              <a:t>private access key is maintained by a FADE client that is authorized to access files </a:t>
            </a:r>
            <a:r>
              <a:rPr lang="en-US" sz="1400" b="1" dirty="0" smtClean="0"/>
              <a:t>with associated </a:t>
            </a:r>
            <a:r>
              <a:rPr lang="en-US" sz="1400" b="1" dirty="0"/>
              <a:t>policy. </a:t>
            </a:r>
            <a:endParaRPr lang="en-US" sz="1400" b="1" dirty="0" smtClean="0"/>
          </a:p>
          <a:p>
            <a:pPr lvl="1">
              <a:lnSpc>
                <a:spcPct val="130000"/>
              </a:lnSpc>
            </a:pPr>
            <a:r>
              <a:rPr lang="en-US" sz="1400" b="1" dirty="0" smtClean="0"/>
              <a:t>The </a:t>
            </a:r>
            <a:r>
              <a:rPr lang="en-US" sz="1400" b="1" dirty="0"/>
              <a:t>access key is built on attribute-based encryption [5], and forms the basis of policy-based access control.</a:t>
            </a:r>
          </a:p>
          <a:p>
            <a:pPr marL="0" lvl="0" indent="0">
              <a:lnSpc>
                <a:spcPct val="100000"/>
              </a:lnSpc>
              <a:spcBef>
                <a:spcPts val="600"/>
              </a:spcBef>
              <a:buNone/>
            </a:pPr>
            <a:endParaRPr lang="en-US" sz="16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57275"/>
            <a:ext cx="457200" cy="344487"/>
          </a:xfrm>
        </p:spPr>
        <p:txBody>
          <a:bodyPr>
            <a:normAutofit/>
          </a:bodyPr>
          <a:lstStyle/>
          <a:p>
            <a:fld id="{AFDCFCB7-BA72-4B5E-98D5-2C50F9A4AB4F}" type="slidenum">
              <a:rPr lang="en-US" smtClean="0"/>
              <a:pPr/>
              <a:t>10</a:t>
            </a:fld>
            <a:endParaRPr lang="en-US" dirty="0"/>
          </a:p>
        </p:txBody>
      </p:sp>
    </p:spTree>
    <p:extLst>
      <p:ext uri="{BB962C8B-B14F-4D97-AF65-F5344CB8AC3E}">
        <p14:creationId xmlns:p14="http://schemas.microsoft.com/office/powerpoint/2010/main" val="172676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6" y="152400"/>
            <a:ext cx="9067800" cy="784902"/>
          </a:xfrm>
          <a:noFill/>
        </p:spPr>
        <p:txBody>
          <a:bodyPr anchor="ctr">
            <a:noAutofit/>
          </a:bodyPr>
          <a:lstStyle/>
          <a:p>
            <a:r>
              <a:rPr lang="en-US" sz="4000" spc="300" dirty="0" smtClean="0">
                <a:solidFill>
                  <a:schemeClr val="bg1"/>
                </a:solidFill>
                <a:effectLst>
                  <a:outerShdw blurRad="38100" dist="38100" dir="2700000" algn="tl">
                    <a:srgbClr val="000000">
                      <a:alpha val="43137"/>
                    </a:srgbClr>
                  </a:outerShdw>
                </a:effectLst>
              </a:rPr>
              <a:t>Notation used</a:t>
            </a:r>
            <a:endParaRPr lang="en-US" sz="4000" b="1" spc="3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11</a:t>
            </a:fld>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010400" cy="3962400"/>
          </a:xfrm>
          <a:prstGeom prst="rect">
            <a:avLst/>
          </a:prstGeom>
          <a:noFill/>
          <a:ln>
            <a:noFill/>
          </a:ln>
        </p:spPr>
      </p:pic>
    </p:spTree>
    <p:extLst>
      <p:ext uri="{BB962C8B-B14F-4D97-AF65-F5344CB8AC3E}">
        <p14:creationId xmlns:p14="http://schemas.microsoft.com/office/powerpoint/2010/main" val="186648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6" y="152400"/>
            <a:ext cx="9067800" cy="784902"/>
          </a:xfrm>
          <a:noFill/>
        </p:spPr>
        <p:txBody>
          <a:bodyPr anchor="ctr">
            <a:noAutofit/>
          </a:bodyPr>
          <a:lstStyle/>
          <a:p>
            <a:r>
              <a:rPr lang="en-US" sz="4000" spc="300" dirty="0" smtClean="0">
                <a:solidFill>
                  <a:schemeClr val="bg1"/>
                </a:solidFill>
                <a:effectLst>
                  <a:outerShdw blurRad="38100" dist="38100" dir="2700000" algn="tl">
                    <a:srgbClr val="000000">
                      <a:alpha val="43137"/>
                    </a:srgbClr>
                  </a:outerShdw>
                </a:effectLst>
              </a:rPr>
              <a:t>Basic Operation of FADE</a:t>
            </a:r>
            <a:endParaRPr lang="en-US" sz="4000" b="1" spc="3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12</a:t>
            </a:fld>
            <a:endParaRPr lang="en-US" dirty="0"/>
          </a:p>
        </p:txBody>
      </p:sp>
      <p:sp>
        <p:nvSpPr>
          <p:cNvPr id="3" name="Content Placeholder 2"/>
          <p:cNvSpPr>
            <a:spLocks noGrp="1"/>
          </p:cNvSpPr>
          <p:nvPr>
            <p:ph idx="1"/>
          </p:nvPr>
        </p:nvSpPr>
        <p:spPr>
          <a:xfrm>
            <a:off x="304800" y="1524000"/>
            <a:ext cx="4572000" cy="4287837"/>
          </a:xfrm>
        </p:spPr>
        <p:txBody>
          <a:bodyPr>
            <a:normAutofit lnSpcReduction="10000"/>
          </a:bodyPr>
          <a:lstStyle/>
          <a:p>
            <a:r>
              <a:rPr lang="en-US" dirty="0" smtClean="0"/>
              <a:t>File Upload</a:t>
            </a:r>
          </a:p>
          <a:p>
            <a:pPr lvl="1">
              <a:lnSpc>
                <a:spcPct val="100000"/>
              </a:lnSpc>
            </a:pPr>
            <a:r>
              <a:rPr lang="en-US" b="0" i="1" dirty="0" smtClean="0"/>
              <a:t>Ask </a:t>
            </a:r>
            <a:r>
              <a:rPr lang="en-US" b="0" i="1" dirty="0"/>
              <a:t>public key </a:t>
            </a:r>
            <a:r>
              <a:rPr lang="en-US" b="0" i="1" dirty="0" smtClean="0"/>
              <a:t>for policy P</a:t>
            </a:r>
            <a:r>
              <a:rPr lang="en-US" b="0" i="1" baseline="-25000" dirty="0" smtClean="0"/>
              <a:t>i </a:t>
            </a:r>
            <a:r>
              <a:rPr lang="en-US" i="1" dirty="0" smtClean="0"/>
              <a:t>(</a:t>
            </a:r>
            <a:r>
              <a:rPr lang="en-US" i="1" dirty="0" err="1" smtClean="0"/>
              <a:t>n</a:t>
            </a:r>
            <a:r>
              <a:rPr lang="en-US" i="1" baseline="-25000" dirty="0" err="1" smtClean="0"/>
              <a:t>i</a:t>
            </a:r>
            <a:r>
              <a:rPr lang="en-US" i="1" dirty="0"/>
              <a:t> </a:t>
            </a:r>
            <a:r>
              <a:rPr lang="en-US" i="1" dirty="0" smtClean="0"/>
              <a:t>, </a:t>
            </a:r>
            <a:r>
              <a:rPr lang="en-US" i="1" dirty="0" err="1" smtClean="0"/>
              <a:t>e</a:t>
            </a:r>
            <a:r>
              <a:rPr lang="en-US" i="1" baseline="-25000" dirty="0" err="1" smtClean="0"/>
              <a:t>i</a:t>
            </a:r>
            <a:r>
              <a:rPr lang="en-US" i="1" dirty="0" smtClean="0"/>
              <a:t>)</a:t>
            </a:r>
            <a:endParaRPr lang="en-US" b="0" i="1" baseline="-25000" dirty="0"/>
          </a:p>
          <a:p>
            <a:pPr lvl="1">
              <a:lnSpc>
                <a:spcPct val="100000"/>
              </a:lnSpc>
            </a:pPr>
            <a:r>
              <a:rPr lang="en-US" b="0" i="1" dirty="0" smtClean="0"/>
              <a:t>Generate S</a:t>
            </a:r>
            <a:r>
              <a:rPr lang="en-US" b="0" i="1" baseline="-25000" dirty="0" smtClean="0"/>
              <a:t>i</a:t>
            </a:r>
            <a:r>
              <a:rPr lang="en-US" b="0" i="1" dirty="0" smtClean="0"/>
              <a:t>, </a:t>
            </a:r>
            <a:r>
              <a:rPr lang="en-US" b="0" i="1" dirty="0"/>
              <a:t>K</a:t>
            </a:r>
          </a:p>
          <a:p>
            <a:pPr lvl="1">
              <a:lnSpc>
                <a:spcPct val="100000"/>
              </a:lnSpc>
            </a:pPr>
            <a:r>
              <a:rPr lang="en-US" b="0" i="1" dirty="0" smtClean="0"/>
              <a:t>Encrypt </a:t>
            </a:r>
            <a:r>
              <a:rPr lang="en-US" b="0" i="1" dirty="0"/>
              <a:t>data </a:t>
            </a:r>
            <a:r>
              <a:rPr lang="en-US" b="0" i="1" dirty="0" smtClean="0"/>
              <a:t>file F with K</a:t>
            </a:r>
            <a:endParaRPr lang="en-US" b="0" i="1" dirty="0"/>
          </a:p>
          <a:p>
            <a:pPr lvl="1">
              <a:lnSpc>
                <a:spcPct val="100000"/>
              </a:lnSpc>
            </a:pPr>
            <a:r>
              <a:rPr lang="en-US" b="0" i="1" dirty="0" smtClean="0"/>
              <a:t>Encrypt K with </a:t>
            </a:r>
            <a:r>
              <a:rPr lang="en-US" i="1" dirty="0"/>
              <a:t>S</a:t>
            </a:r>
            <a:r>
              <a:rPr lang="en-US" i="1" baseline="-25000" dirty="0"/>
              <a:t>i</a:t>
            </a:r>
            <a:endParaRPr lang="en-US" b="0" i="1" dirty="0" smtClean="0"/>
          </a:p>
          <a:p>
            <a:pPr>
              <a:lnSpc>
                <a:spcPct val="100000"/>
              </a:lnSpc>
            </a:pPr>
            <a:r>
              <a:rPr lang="en-US" dirty="0" smtClean="0"/>
              <a:t>File Download</a:t>
            </a:r>
          </a:p>
          <a:p>
            <a:pPr lvl="1">
              <a:lnSpc>
                <a:spcPct val="100000"/>
              </a:lnSpc>
            </a:pPr>
            <a:r>
              <a:rPr lang="en-US" b="0" i="1" dirty="0" smtClean="0"/>
              <a:t>Get </a:t>
            </a:r>
            <a:r>
              <a:rPr lang="en-US" b="0" i="1" dirty="0"/>
              <a:t>metadata </a:t>
            </a:r>
            <a:r>
              <a:rPr lang="en-US" b="0" i="1" dirty="0" smtClean="0"/>
              <a:t>and encrypted file.</a:t>
            </a:r>
            <a:endParaRPr lang="en-US" b="0" i="1" dirty="0"/>
          </a:p>
          <a:p>
            <a:pPr lvl="1">
              <a:lnSpc>
                <a:spcPct val="100000"/>
              </a:lnSpc>
            </a:pPr>
            <a:r>
              <a:rPr lang="en-US" b="0" i="1" dirty="0" smtClean="0"/>
              <a:t>Generate </a:t>
            </a:r>
            <a:r>
              <a:rPr lang="en-US" b="0" i="1" dirty="0"/>
              <a:t>R for </a:t>
            </a:r>
            <a:r>
              <a:rPr lang="en-US" b="0" i="1" dirty="0" smtClean="0"/>
              <a:t>blinded RSA</a:t>
            </a:r>
            <a:endParaRPr lang="en-US" b="0" i="1" dirty="0"/>
          </a:p>
          <a:p>
            <a:pPr lvl="1">
              <a:lnSpc>
                <a:spcPct val="100000"/>
              </a:lnSpc>
            </a:pPr>
            <a:r>
              <a:rPr lang="en-US" b="0" i="1" dirty="0" smtClean="0"/>
              <a:t>Send </a:t>
            </a:r>
            <a:r>
              <a:rPr lang="en-US" b="0" i="1" dirty="0"/>
              <a:t>policy </a:t>
            </a:r>
            <a:r>
              <a:rPr lang="en-US" b="0" i="1" dirty="0" smtClean="0"/>
              <a:t>with blinded </a:t>
            </a:r>
            <a:r>
              <a:rPr lang="en-US" b="0" i="1" dirty="0"/>
              <a:t>RSA secret </a:t>
            </a:r>
            <a:r>
              <a:rPr lang="en-US" b="0" i="1" dirty="0" smtClean="0"/>
              <a:t>key</a:t>
            </a:r>
          </a:p>
          <a:p>
            <a:pPr lvl="1">
              <a:lnSpc>
                <a:spcPct val="100000"/>
              </a:lnSpc>
            </a:pPr>
            <a:r>
              <a:rPr lang="en-US" i="1" dirty="0" smtClean="0"/>
              <a:t>Get </a:t>
            </a:r>
            <a:r>
              <a:rPr lang="en-US" i="1" dirty="0" err="1" smtClean="0"/>
              <a:t>S</a:t>
            </a:r>
            <a:r>
              <a:rPr lang="en-US" i="1" baseline="-25000" dirty="0" err="1" smtClean="0"/>
              <a:t>i</a:t>
            </a:r>
            <a:r>
              <a:rPr lang="en-US" i="1" dirty="0" err="1" smtClean="0"/>
              <a:t>R</a:t>
            </a:r>
            <a:r>
              <a:rPr lang="en-US" i="1" dirty="0" smtClean="0"/>
              <a:t> to decrypt  {K}</a:t>
            </a:r>
            <a:r>
              <a:rPr lang="en-US" i="1" baseline="-25000" dirty="0" smtClean="0"/>
              <a:t>Si</a:t>
            </a:r>
            <a:r>
              <a:rPr lang="en-US" i="1" dirty="0" smtClean="0"/>
              <a:t> and hence {F}</a:t>
            </a:r>
            <a:r>
              <a:rPr lang="en-US" i="1" baseline="-25000" dirty="0" smtClean="0"/>
              <a:t>K</a:t>
            </a:r>
            <a:endParaRPr lang="en-US" baseline="-25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52" y="1447800"/>
            <a:ext cx="409554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706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6" y="152400"/>
            <a:ext cx="9067800" cy="784902"/>
          </a:xfrm>
          <a:noFill/>
        </p:spPr>
        <p:txBody>
          <a:bodyPr anchor="ctr">
            <a:noAutofit/>
          </a:bodyPr>
          <a:lstStyle/>
          <a:p>
            <a:r>
              <a:rPr lang="en-US" sz="4000" spc="300" dirty="0" smtClean="0">
                <a:solidFill>
                  <a:schemeClr val="bg1"/>
                </a:solidFill>
                <a:effectLst>
                  <a:outerShdw blurRad="38100" dist="38100" dir="2700000" algn="tl">
                    <a:srgbClr val="000000">
                      <a:alpha val="43137"/>
                    </a:srgbClr>
                  </a:outerShdw>
                </a:effectLst>
              </a:rPr>
              <a:t>Policy Renewal</a:t>
            </a:r>
            <a:endParaRPr lang="en-US" sz="4000" b="1" spc="3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13</a:t>
            </a:fld>
            <a:endParaRPr lang="en-US" dirty="0"/>
          </a:p>
        </p:txBody>
      </p:sp>
      <p:sp>
        <p:nvSpPr>
          <p:cNvPr id="3" name="Content Placeholder 2"/>
          <p:cNvSpPr>
            <a:spLocks noGrp="1"/>
          </p:cNvSpPr>
          <p:nvPr>
            <p:ph idx="1"/>
          </p:nvPr>
        </p:nvSpPr>
        <p:spPr>
          <a:xfrm>
            <a:off x="457200" y="1524001"/>
            <a:ext cx="3962400" cy="4267200"/>
          </a:xfrm>
        </p:spPr>
        <p:txBody>
          <a:bodyPr>
            <a:normAutofit/>
          </a:bodyPr>
          <a:lstStyle/>
          <a:p>
            <a:r>
              <a:rPr lang="en-US" sz="1800" dirty="0" smtClean="0"/>
              <a:t>Policy </a:t>
            </a:r>
            <a:r>
              <a:rPr lang="en-US" sz="1800" dirty="0"/>
              <a:t>renewal merely operates on keys, </a:t>
            </a:r>
            <a:r>
              <a:rPr lang="en-US" sz="1800" dirty="0" smtClean="0"/>
              <a:t>without retrieving </a:t>
            </a:r>
            <a:r>
              <a:rPr lang="en-US" sz="1800" dirty="0"/>
              <a:t>the encrypted file from the cloud.</a:t>
            </a:r>
            <a:endParaRPr lang="en-US" sz="1800" dirty="0" smtClean="0"/>
          </a:p>
          <a:p>
            <a:r>
              <a:rPr lang="en-US" dirty="0" smtClean="0"/>
              <a:t>Special Case:</a:t>
            </a:r>
          </a:p>
          <a:p>
            <a:pPr lvl="1"/>
            <a:r>
              <a:rPr lang="en-US" b="1" dirty="0" smtClean="0"/>
              <a:t>Get </a:t>
            </a:r>
            <a:r>
              <a:rPr lang="en-US" b="1" dirty="0"/>
              <a:t>metadata of file</a:t>
            </a:r>
          </a:p>
          <a:p>
            <a:pPr lvl="1"/>
            <a:r>
              <a:rPr lang="en-US" b="1" dirty="0" smtClean="0"/>
              <a:t>Decrypt </a:t>
            </a:r>
            <a:r>
              <a:rPr lang="en-US" b="1" dirty="0"/>
              <a:t>to get data key</a:t>
            </a:r>
          </a:p>
          <a:p>
            <a:pPr lvl="1"/>
            <a:r>
              <a:rPr lang="en-US" b="1" dirty="0" smtClean="0"/>
              <a:t>Encrypt </a:t>
            </a:r>
            <a:r>
              <a:rPr lang="en-US" b="1" dirty="0"/>
              <a:t>data key with new keys/policies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133" y="1981200"/>
            <a:ext cx="48768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13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6" y="152400"/>
            <a:ext cx="9067800" cy="784902"/>
          </a:xfrm>
          <a:noFill/>
        </p:spPr>
        <p:txBody>
          <a:bodyPr anchor="ctr">
            <a:noAutofit/>
          </a:bodyPr>
          <a:lstStyle/>
          <a:p>
            <a:r>
              <a:rPr lang="en-US" sz="4000" spc="300" dirty="0" smtClean="0">
                <a:solidFill>
                  <a:schemeClr val="bg1"/>
                </a:solidFill>
                <a:effectLst>
                  <a:outerShdw blurRad="38100" dist="38100" dir="2700000" algn="tl">
                    <a:srgbClr val="000000">
                      <a:alpha val="43137"/>
                    </a:srgbClr>
                  </a:outerShdw>
                </a:effectLst>
              </a:rPr>
              <a:t>Extension to FADE</a:t>
            </a:r>
            <a:endParaRPr lang="en-US" sz="4000" b="1" spc="3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14</a:t>
            </a:fld>
            <a:endParaRPr lang="en-US" dirty="0"/>
          </a:p>
        </p:txBody>
      </p:sp>
      <p:sp>
        <p:nvSpPr>
          <p:cNvPr id="3" name="Content Placeholder 2"/>
          <p:cNvSpPr>
            <a:spLocks noGrp="1"/>
          </p:cNvSpPr>
          <p:nvPr>
            <p:ph idx="1"/>
          </p:nvPr>
        </p:nvSpPr>
        <p:spPr>
          <a:xfrm>
            <a:off x="457200" y="1524001"/>
            <a:ext cx="8305800" cy="4267200"/>
          </a:xfrm>
        </p:spPr>
        <p:txBody>
          <a:bodyPr>
            <a:normAutofit/>
          </a:bodyPr>
          <a:lstStyle/>
          <a:p>
            <a:pPr marL="0" indent="0">
              <a:buNone/>
            </a:pPr>
            <a:r>
              <a:rPr lang="en-US" sz="1800" dirty="0"/>
              <a:t>Attribute Based </a:t>
            </a:r>
            <a:r>
              <a:rPr lang="en-US" sz="1800" dirty="0" smtClean="0"/>
              <a:t>Encryption &amp; </a:t>
            </a:r>
            <a:r>
              <a:rPr lang="en-US" sz="1800" dirty="0"/>
              <a:t>threshold secret sharing</a:t>
            </a:r>
          </a:p>
          <a:p>
            <a:r>
              <a:rPr lang="en-US" sz="1800" b="0" i="1" dirty="0" smtClean="0"/>
              <a:t>Access key is added to make fade scalable and internally secure.</a:t>
            </a:r>
            <a:endParaRPr lang="en-US" sz="1800" b="0" i="1" dirty="0"/>
          </a:p>
          <a:p>
            <a:r>
              <a:rPr lang="en-US" sz="1800" b="0" i="1" dirty="0"/>
              <a:t>client presents credentials to </a:t>
            </a:r>
            <a:r>
              <a:rPr lang="en-US" sz="1800" b="0" i="1" dirty="0" smtClean="0"/>
              <a:t>key manager</a:t>
            </a:r>
            <a:endParaRPr lang="en-US" sz="1800" b="0" i="1" dirty="0"/>
          </a:p>
          <a:p>
            <a:r>
              <a:rPr lang="en-US" sz="1800" b="0" i="1" dirty="0"/>
              <a:t>key pair for a policy (</a:t>
            </a:r>
            <a:r>
              <a:rPr lang="en-US" sz="1800" b="0" i="1" dirty="0" err="1"/>
              <a:t>ei</a:t>
            </a:r>
            <a:r>
              <a:rPr lang="en-US" sz="1800" b="0" i="1" dirty="0"/>
              <a:t>, di)</a:t>
            </a:r>
          </a:p>
          <a:p>
            <a:pPr lvl="1"/>
            <a:r>
              <a:rPr lang="en-US" sz="1400" b="0" i="1" dirty="0"/>
              <a:t>client </a:t>
            </a:r>
            <a:r>
              <a:rPr lang="en-US" sz="1400" b="0" i="1" dirty="0" smtClean="0"/>
              <a:t>keep the private key</a:t>
            </a:r>
            <a:endParaRPr lang="en-US" sz="1400" b="0" i="1" dirty="0"/>
          </a:p>
          <a:p>
            <a:r>
              <a:rPr lang="en-US" sz="1800" b="0" i="1" dirty="0"/>
              <a:t>key manager encrypts with access key</a:t>
            </a:r>
          </a:p>
          <a:p>
            <a:r>
              <a:rPr lang="en-US" sz="1800" b="0" i="1" dirty="0"/>
              <a:t>only authorized clients can </a:t>
            </a:r>
            <a:r>
              <a:rPr lang="en-US" sz="1800" b="0" i="1" dirty="0" smtClean="0"/>
              <a:t>decrypt.</a:t>
            </a:r>
          </a:p>
          <a:p>
            <a:r>
              <a:rPr lang="en-US" sz="1800" b="0" i="1" dirty="0" smtClean="0"/>
              <a:t>Multiple key managers are used for reliability.</a:t>
            </a:r>
            <a:endParaRPr lang="en-US" b="1" dirty="0"/>
          </a:p>
        </p:txBody>
      </p:sp>
    </p:spTree>
    <p:extLst>
      <p:ext uri="{BB962C8B-B14F-4D97-AF65-F5344CB8AC3E}">
        <p14:creationId xmlns:p14="http://schemas.microsoft.com/office/powerpoint/2010/main" val="4292893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6" y="152400"/>
            <a:ext cx="9067800" cy="784902"/>
          </a:xfrm>
          <a:noFill/>
        </p:spPr>
        <p:txBody>
          <a:bodyPr anchor="ctr">
            <a:noAutofit/>
          </a:bodyPr>
          <a:lstStyle/>
          <a:p>
            <a:r>
              <a:rPr lang="en-US" sz="3600" spc="300" dirty="0" smtClean="0">
                <a:solidFill>
                  <a:schemeClr val="bg1"/>
                </a:solidFill>
                <a:effectLst>
                  <a:outerShdw blurRad="38100" dist="38100" dir="2700000" algn="tl">
                    <a:srgbClr val="000000">
                      <a:alpha val="43137"/>
                    </a:srgbClr>
                  </a:outerShdw>
                </a:effectLst>
              </a:rPr>
              <a:t>Operation of Extended FADE</a:t>
            </a:r>
            <a:endParaRPr lang="en-US" sz="3600" b="1" spc="3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15</a:t>
            </a:fld>
            <a:endParaRPr lang="en-US" dirty="0"/>
          </a:p>
        </p:txBody>
      </p:sp>
      <p:sp>
        <p:nvSpPr>
          <p:cNvPr id="3" name="Content Placeholder 2"/>
          <p:cNvSpPr>
            <a:spLocks noGrp="1"/>
          </p:cNvSpPr>
          <p:nvPr>
            <p:ph idx="1"/>
          </p:nvPr>
        </p:nvSpPr>
        <p:spPr>
          <a:xfrm>
            <a:off x="304800" y="1524000"/>
            <a:ext cx="4572000" cy="4287837"/>
          </a:xfrm>
        </p:spPr>
        <p:txBody>
          <a:bodyPr>
            <a:normAutofit lnSpcReduction="10000"/>
          </a:bodyPr>
          <a:lstStyle/>
          <a:p>
            <a:r>
              <a:rPr lang="en-US" dirty="0" smtClean="0"/>
              <a:t>File Upload</a:t>
            </a:r>
          </a:p>
          <a:p>
            <a:pPr lvl="1">
              <a:lnSpc>
                <a:spcPct val="100000"/>
              </a:lnSpc>
            </a:pPr>
            <a:r>
              <a:rPr lang="en-US" b="0" i="1" dirty="0" smtClean="0"/>
              <a:t>No Change</a:t>
            </a:r>
          </a:p>
          <a:p>
            <a:pPr>
              <a:lnSpc>
                <a:spcPct val="100000"/>
              </a:lnSpc>
            </a:pPr>
            <a:r>
              <a:rPr lang="en-US" dirty="0" smtClean="0"/>
              <a:t>File Download</a:t>
            </a:r>
          </a:p>
          <a:p>
            <a:pPr lvl="1">
              <a:lnSpc>
                <a:spcPct val="100000"/>
              </a:lnSpc>
            </a:pPr>
            <a:r>
              <a:rPr lang="en-US" b="0" i="1" dirty="0"/>
              <a:t>key manager sends (SR</a:t>
            </a:r>
            <a:r>
              <a:rPr lang="en-US" b="0" i="1" dirty="0" smtClean="0"/>
              <a:t>)  encrypted(ABE) </a:t>
            </a:r>
            <a:r>
              <a:rPr lang="en-US" b="0" i="1" dirty="0"/>
              <a:t>with access </a:t>
            </a:r>
            <a:r>
              <a:rPr lang="en-US" b="0" i="1" dirty="0" smtClean="0"/>
              <a:t>key.</a:t>
            </a:r>
          </a:p>
          <a:p>
            <a:pPr>
              <a:lnSpc>
                <a:spcPct val="100000"/>
              </a:lnSpc>
            </a:pPr>
            <a:r>
              <a:rPr lang="en-US" dirty="0" smtClean="0"/>
              <a:t>Policy Renewal</a:t>
            </a:r>
            <a:endParaRPr lang="en-US" dirty="0"/>
          </a:p>
          <a:p>
            <a:pPr lvl="1">
              <a:lnSpc>
                <a:spcPct val="100000"/>
              </a:lnSpc>
            </a:pPr>
            <a:r>
              <a:rPr lang="en-US" i="1" dirty="0"/>
              <a:t>key manager sends (SR)  encrypted </a:t>
            </a:r>
            <a:r>
              <a:rPr lang="en-US" i="1" dirty="0" smtClean="0"/>
              <a:t>(ABE) with </a:t>
            </a:r>
            <a:r>
              <a:rPr lang="en-US" i="1" dirty="0"/>
              <a:t>access </a:t>
            </a:r>
            <a:r>
              <a:rPr lang="en-US" i="1" dirty="0" smtClean="0"/>
              <a:t>key.</a:t>
            </a:r>
            <a:endParaRPr lang="en-US" baseline="-25000" dirty="0"/>
          </a:p>
          <a:p>
            <a:pPr>
              <a:lnSpc>
                <a:spcPct val="100000"/>
              </a:lnSpc>
            </a:pPr>
            <a:r>
              <a:rPr lang="en-US" dirty="0"/>
              <a:t>Policy </a:t>
            </a:r>
            <a:r>
              <a:rPr lang="en-US" dirty="0" smtClean="0"/>
              <a:t>Revocation</a:t>
            </a:r>
            <a:endParaRPr lang="en-US" dirty="0"/>
          </a:p>
          <a:p>
            <a:pPr lvl="1">
              <a:lnSpc>
                <a:spcPct val="100000"/>
              </a:lnSpc>
            </a:pPr>
            <a:r>
              <a:rPr lang="en-US" i="1" dirty="0" smtClean="0"/>
              <a:t>To revoke Policy P</a:t>
            </a:r>
            <a:r>
              <a:rPr lang="en-US" i="1" baseline="-25000" dirty="0" smtClean="0"/>
              <a:t>i</a:t>
            </a:r>
            <a:r>
              <a:rPr lang="en-US" i="1" dirty="0" smtClean="0"/>
              <a:t>. Just need to communicate with key manager.</a:t>
            </a:r>
            <a:endParaRPr lang="en-US" baseline="-25000" dirty="0"/>
          </a:p>
          <a:p>
            <a:pPr lvl="1"/>
            <a:endParaRPr lang="en-US" baseline="-25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431822"/>
            <a:ext cx="3933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61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56" y="152400"/>
            <a:ext cx="9067800" cy="784902"/>
          </a:xfrm>
          <a:noFill/>
        </p:spPr>
        <p:txBody>
          <a:bodyPr anchor="ctr">
            <a:noAutofit/>
          </a:bodyPr>
          <a:lstStyle/>
          <a:p>
            <a:r>
              <a:rPr lang="en-US" sz="4000" spc="300" dirty="0" smtClean="0">
                <a:solidFill>
                  <a:schemeClr val="bg1"/>
                </a:solidFill>
                <a:effectLst>
                  <a:outerShdw blurRad="38100" dist="38100" dir="2700000" algn="tl">
                    <a:srgbClr val="000000">
                      <a:alpha val="43137"/>
                    </a:srgbClr>
                  </a:outerShdw>
                </a:effectLst>
              </a:rPr>
              <a:t>Multiple Key managers</a:t>
            </a:r>
            <a:endParaRPr lang="en-US" sz="4000" b="1" spc="3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16</a:t>
            </a:fld>
            <a:endParaRPr lang="en-US" dirty="0"/>
          </a:p>
        </p:txBody>
      </p:sp>
      <p:sp>
        <p:nvSpPr>
          <p:cNvPr id="3" name="Content Placeholder 2"/>
          <p:cNvSpPr>
            <a:spLocks noGrp="1"/>
          </p:cNvSpPr>
          <p:nvPr>
            <p:ph idx="1"/>
          </p:nvPr>
        </p:nvSpPr>
        <p:spPr>
          <a:xfrm>
            <a:off x="457200" y="1524001"/>
            <a:ext cx="152400" cy="228599"/>
          </a:xfrm>
        </p:spPr>
        <p:txBody>
          <a:bodyPr>
            <a:normAutofit fontScale="25000" lnSpcReduction="20000"/>
          </a:bodyPr>
          <a:lstStyle/>
          <a:p>
            <a:pPr marL="0" indent="0">
              <a:buNone/>
            </a:pP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67556"/>
            <a:ext cx="44005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664" y="1467556"/>
            <a:ext cx="44672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409" y="3677356"/>
            <a:ext cx="48768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267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b="1" dirty="0" smtClean="0">
                <a:solidFill>
                  <a:schemeClr val="bg1"/>
                </a:solidFill>
                <a:effectLst>
                  <a:outerShdw blurRad="38100" dist="38100" dir="2700000" algn="tl">
                    <a:srgbClr val="000000">
                      <a:alpha val="43137"/>
                    </a:srgbClr>
                  </a:outerShdw>
                </a:effectLst>
              </a:rPr>
              <a:t>Implementation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dirty="0"/>
              <a:t>Amazon S3 as cloud storage</a:t>
            </a:r>
          </a:p>
          <a:p>
            <a:r>
              <a:rPr lang="en-US" dirty="0"/>
              <a:t>C++ on Linux</a:t>
            </a:r>
          </a:p>
          <a:p>
            <a:pPr lvl="1"/>
            <a:r>
              <a:rPr lang="en-US" dirty="0" err="1"/>
              <a:t>LibAWS</a:t>
            </a:r>
            <a:r>
              <a:rPr lang="en-US" dirty="0"/>
              <a:t>++ for Amazon interfacing</a:t>
            </a:r>
          </a:p>
          <a:p>
            <a:r>
              <a:rPr lang="en-US" dirty="0" err="1"/>
              <a:t>OpenSSL</a:t>
            </a:r>
            <a:r>
              <a:rPr lang="en-US" dirty="0"/>
              <a:t> for </a:t>
            </a:r>
            <a:r>
              <a:rPr lang="en-US" dirty="0" smtClean="0"/>
              <a:t>cryptography (1024-bit RSA, AES)</a:t>
            </a:r>
            <a:endParaRPr lang="en-US" dirty="0"/>
          </a:p>
          <a:p>
            <a:r>
              <a:rPr lang="en-US" dirty="0" err="1"/>
              <a:t>cpabe</a:t>
            </a:r>
            <a:r>
              <a:rPr lang="en-US" dirty="0"/>
              <a:t> for ABE based access control</a:t>
            </a:r>
          </a:p>
          <a:p>
            <a:r>
              <a:rPr lang="en-US" dirty="0" err="1"/>
              <a:t>ssss</a:t>
            </a:r>
            <a:r>
              <a:rPr lang="en-US" dirty="0"/>
              <a:t> for key sharing among managers</a:t>
            </a:r>
            <a:endParaRPr lang="en-US" sz="1800" dirty="0">
              <a:solidFill>
                <a:srgbClr val="FFFF00"/>
              </a:solidFill>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17</a:t>
            </a:fld>
            <a:endParaRPr lang="en-US"/>
          </a:p>
        </p:txBody>
      </p:sp>
    </p:spTree>
    <p:extLst>
      <p:ext uri="{BB962C8B-B14F-4D97-AF65-F5344CB8AC3E}">
        <p14:creationId xmlns:p14="http://schemas.microsoft.com/office/powerpoint/2010/main" val="1960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b="1" dirty="0" smtClean="0">
                <a:solidFill>
                  <a:schemeClr val="bg1"/>
                </a:solidFill>
                <a:effectLst>
                  <a:outerShdw blurRad="38100" dist="38100" dir="2700000" algn="tl">
                    <a:srgbClr val="000000">
                      <a:alpha val="43137"/>
                    </a:srgbClr>
                  </a:outerShdw>
                </a:effectLst>
              </a:rPr>
              <a:t>Evaluation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US" sz="3200" dirty="0" smtClean="0"/>
              <a:t>Performance </a:t>
            </a:r>
            <a:r>
              <a:rPr lang="en-US" sz="3200" dirty="0"/>
              <a:t>criteria</a:t>
            </a:r>
          </a:p>
          <a:p>
            <a:pPr lvl="1"/>
            <a:r>
              <a:rPr lang="en-US" sz="2800" b="1" dirty="0"/>
              <a:t>F</a:t>
            </a:r>
            <a:r>
              <a:rPr lang="en-US" sz="2800" b="1" dirty="0" smtClean="0"/>
              <a:t>ile </a:t>
            </a:r>
            <a:r>
              <a:rPr lang="en-US" sz="2800" b="1" dirty="0"/>
              <a:t>transmission time</a:t>
            </a:r>
          </a:p>
          <a:p>
            <a:pPr lvl="1"/>
            <a:r>
              <a:rPr lang="en-US" sz="2800" b="1" dirty="0"/>
              <a:t>M</a:t>
            </a:r>
            <a:r>
              <a:rPr lang="en-US" sz="2800" b="1" dirty="0" smtClean="0"/>
              <a:t>etadata </a:t>
            </a:r>
            <a:r>
              <a:rPr lang="en-US" sz="2800" b="1" dirty="0"/>
              <a:t>transmission time</a:t>
            </a:r>
          </a:p>
          <a:p>
            <a:pPr lvl="1"/>
            <a:r>
              <a:rPr lang="en-US" sz="2800" b="1" dirty="0"/>
              <a:t>C</a:t>
            </a:r>
            <a:r>
              <a:rPr lang="en-US" sz="2800" b="1" dirty="0" smtClean="0"/>
              <a:t>ryptographic </a:t>
            </a:r>
            <a:r>
              <a:rPr lang="en-US" sz="2800" b="1" dirty="0"/>
              <a:t>operation time</a:t>
            </a:r>
            <a:endParaRPr lang="en-US" sz="1800" b="1" dirty="0">
              <a:solidFill>
                <a:srgbClr val="FFFF00"/>
              </a:solidFill>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18</a:t>
            </a:fld>
            <a:endParaRPr lang="en-US"/>
          </a:p>
        </p:txBody>
      </p:sp>
    </p:spTree>
    <p:extLst>
      <p:ext uri="{BB962C8B-B14F-4D97-AF65-F5344CB8AC3E}">
        <p14:creationId xmlns:p14="http://schemas.microsoft.com/office/powerpoint/2010/main" val="300399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b="1" dirty="0" smtClean="0">
                <a:solidFill>
                  <a:schemeClr val="bg1"/>
                </a:solidFill>
                <a:effectLst>
                  <a:outerShdw blurRad="38100" dist="38100" dir="2700000" algn="tl">
                    <a:srgbClr val="000000">
                      <a:alpha val="43137"/>
                    </a:srgbClr>
                  </a:outerShdw>
                </a:effectLst>
              </a:rPr>
              <a:t>Evaluation (without ABE)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endParaRPr lang="en-US" sz="1800" b="1" dirty="0">
              <a:solidFill>
                <a:srgbClr val="FFFF00"/>
              </a:solidFill>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19</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76400"/>
            <a:ext cx="8051316" cy="412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798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861102"/>
          </a:xfrm>
          <a:noFill/>
        </p:spPr>
        <p:txBody>
          <a:bodyPr>
            <a:noAutofit/>
          </a:bodyPr>
          <a:lstStyle/>
          <a:p>
            <a:r>
              <a:rPr lang="en-US" sz="4400" b="1" spc="600" dirty="0" smtClean="0">
                <a:solidFill>
                  <a:schemeClr val="bg1"/>
                </a:solidFill>
                <a:effectLst>
                  <a:outerShdw blurRad="38100" dist="38100" dir="2700000" algn="tl">
                    <a:srgbClr val="000000">
                      <a:alpha val="43137"/>
                    </a:srgbClr>
                  </a:outerShdw>
                </a:effectLst>
              </a:rPr>
              <a:t>Outline</a:t>
            </a:r>
            <a:endParaRPr lang="en-US" sz="4400" b="1" spc="600"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Autofit/>
          </a:bodyPr>
          <a:lstStyle/>
          <a:p>
            <a:pPr algn="just"/>
            <a:r>
              <a:rPr lang="en-US" sz="3200" dirty="0"/>
              <a:t>Introduction</a:t>
            </a:r>
          </a:p>
          <a:p>
            <a:pPr algn="just"/>
            <a:r>
              <a:rPr lang="en-US" sz="3200" dirty="0"/>
              <a:t>Related Work</a:t>
            </a:r>
          </a:p>
          <a:p>
            <a:pPr algn="just"/>
            <a:r>
              <a:rPr lang="en-US" sz="3200" dirty="0"/>
              <a:t>FADE</a:t>
            </a:r>
          </a:p>
          <a:p>
            <a:pPr algn="just"/>
            <a:r>
              <a:rPr lang="en-US" sz="3200" dirty="0"/>
              <a:t>Implementation &amp; Evaluation</a:t>
            </a:r>
          </a:p>
          <a:p>
            <a:pPr algn="just"/>
            <a:r>
              <a:rPr lang="en-US" sz="3200" dirty="0"/>
              <a:t>Conclusion</a:t>
            </a:r>
            <a:endParaRPr lang="en-US" sz="3200" dirty="0" smtClean="0"/>
          </a:p>
        </p:txBody>
      </p:sp>
      <p:sp>
        <p:nvSpPr>
          <p:cNvPr id="5" name="Slide Number Placeholder 4"/>
          <p:cNvSpPr>
            <a:spLocks noGrp="1"/>
          </p:cNvSpPr>
          <p:nvPr>
            <p:ph type="sldNum" sz="quarter" idx="4294967295"/>
          </p:nvPr>
        </p:nvSpPr>
        <p:spPr>
          <a:xfrm>
            <a:off x="4343400" y="1028700"/>
            <a:ext cx="457200" cy="420687"/>
          </a:xfrm>
        </p:spPr>
        <p:txBody>
          <a:bodyPr/>
          <a:lstStyle/>
          <a:p>
            <a:fld id="{AFDCFCB7-BA72-4B5E-98D5-2C50F9A4AB4F}" type="slidenum">
              <a:rPr lang="en-US" smtClean="0"/>
              <a:pPr/>
              <a:t>2</a:t>
            </a:fld>
            <a:endParaRPr lang="en-US" dirty="0"/>
          </a:p>
        </p:txBody>
      </p:sp>
    </p:spTree>
    <p:extLst>
      <p:ext uri="{BB962C8B-B14F-4D97-AF65-F5344CB8AC3E}">
        <p14:creationId xmlns:p14="http://schemas.microsoft.com/office/powerpoint/2010/main" val="1305568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dirty="0">
                <a:solidFill>
                  <a:schemeClr val="bg1"/>
                </a:solidFill>
                <a:effectLst>
                  <a:outerShdw blurRad="38100" dist="38100" dir="2700000" algn="tl">
                    <a:srgbClr val="000000">
                      <a:alpha val="43137"/>
                    </a:srgbClr>
                  </a:outerShdw>
                </a:effectLst>
              </a:rPr>
              <a:t>Evaluation (without ABE)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endParaRPr lang="en-US" sz="1800" b="1" dirty="0">
              <a:solidFill>
                <a:srgbClr val="FFFF00"/>
              </a:solidFill>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20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9" y="1447800"/>
            <a:ext cx="711636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303" y="3886200"/>
            <a:ext cx="505449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040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dirty="0">
                <a:solidFill>
                  <a:schemeClr val="bg1"/>
                </a:solidFill>
                <a:effectLst>
                  <a:outerShdw blurRad="38100" dist="38100" dir="2700000" algn="tl">
                    <a:srgbClr val="000000">
                      <a:alpha val="43137"/>
                    </a:srgbClr>
                  </a:outerShdw>
                </a:effectLst>
              </a:rPr>
              <a:t>Evaluation </a:t>
            </a:r>
            <a:r>
              <a:rPr lang="en-US" dirty="0" smtClean="0">
                <a:solidFill>
                  <a:schemeClr val="bg1"/>
                </a:solidFill>
                <a:effectLst>
                  <a:outerShdw blurRad="38100" dist="38100" dir="2700000" algn="tl">
                    <a:srgbClr val="000000">
                      <a:alpha val="43137"/>
                    </a:srgbClr>
                  </a:outerShdw>
                </a:effectLst>
              </a:rPr>
              <a:t>(Extended with </a:t>
            </a:r>
            <a:r>
              <a:rPr lang="en-US" dirty="0">
                <a:solidFill>
                  <a:schemeClr val="bg1"/>
                </a:solidFill>
                <a:effectLst>
                  <a:outerShdw blurRad="38100" dist="38100" dir="2700000" algn="tl">
                    <a:srgbClr val="000000">
                      <a:alpha val="43137"/>
                    </a:srgbClr>
                  </a:outerShdw>
                </a:effectLst>
              </a:rPr>
              <a:t>ABE)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endParaRPr lang="en-US" sz="1800" b="1" dirty="0">
              <a:solidFill>
                <a:srgbClr val="FFFF00"/>
              </a:solidFill>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21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09511"/>
            <a:ext cx="36290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1552575"/>
            <a:ext cx="48196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452" y="3733800"/>
            <a:ext cx="489242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84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3600" b="1" dirty="0" smtClean="0">
                <a:solidFill>
                  <a:schemeClr val="bg1"/>
                </a:solidFill>
                <a:effectLst>
                  <a:outerShdw blurRad="38100" dist="38100" dir="2700000" algn="tl">
                    <a:srgbClr val="000000">
                      <a:alpha val="43137"/>
                    </a:srgbClr>
                  </a:outerShdw>
                </a:effectLst>
              </a:rPr>
              <a:t>Conclusion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US" sz="3200" dirty="0"/>
              <a:t>FADE</a:t>
            </a:r>
          </a:p>
          <a:p>
            <a:pPr lvl="1"/>
            <a:r>
              <a:rPr lang="en-US" sz="3200" b="1" dirty="0" smtClean="0"/>
              <a:t>Policy </a:t>
            </a:r>
            <a:r>
              <a:rPr lang="en-US" sz="3200" b="1" dirty="0"/>
              <a:t>based file assured </a:t>
            </a:r>
            <a:r>
              <a:rPr lang="en-US" sz="3200" b="1" dirty="0" smtClean="0"/>
              <a:t>deletion.</a:t>
            </a:r>
            <a:endParaRPr lang="en-US" sz="3200" b="1" dirty="0"/>
          </a:p>
          <a:p>
            <a:pPr lvl="1"/>
            <a:r>
              <a:rPr lang="en-US" sz="3200" b="1" dirty="0" smtClean="0"/>
              <a:t>Attribute </a:t>
            </a:r>
            <a:r>
              <a:rPr lang="en-US" sz="3200" b="1" dirty="0"/>
              <a:t>based access </a:t>
            </a:r>
            <a:r>
              <a:rPr lang="en-US" sz="3200" b="1" dirty="0" smtClean="0"/>
              <a:t>control.</a:t>
            </a:r>
            <a:endParaRPr lang="en-US" sz="3200" b="1" dirty="0"/>
          </a:p>
          <a:p>
            <a:pPr lvl="1"/>
            <a:r>
              <a:rPr lang="da-DK" sz="3200" b="1" dirty="0" smtClean="0"/>
              <a:t>No </a:t>
            </a:r>
            <a:r>
              <a:rPr lang="da-DK" sz="3200" b="1" dirty="0"/>
              <a:t>change at cloud storage </a:t>
            </a:r>
            <a:r>
              <a:rPr lang="da-DK" sz="3200" b="1" dirty="0" smtClean="0"/>
              <a:t>end.</a:t>
            </a:r>
            <a:endParaRPr lang="en-US" sz="3200" b="1" dirty="0">
              <a:solidFill>
                <a:srgbClr val="006600"/>
              </a:solidFill>
            </a:endParaRPr>
          </a:p>
          <a:p>
            <a:pPr lvl="0"/>
            <a:endParaRPr lang="en-US" sz="2200" b="1" dirty="0">
              <a:solidFill>
                <a:srgbClr val="FFFF00"/>
              </a:solidFill>
            </a:endParaRPr>
          </a:p>
        </p:txBody>
      </p:sp>
      <p:sp>
        <p:nvSpPr>
          <p:cNvPr id="5" name="Slide Number Placeholder 4"/>
          <p:cNvSpPr>
            <a:spLocks noGrp="1"/>
          </p:cNvSpPr>
          <p:nvPr>
            <p:ph type="sldNum" sz="quarter" idx="4294967295"/>
          </p:nvPr>
        </p:nvSpPr>
        <p:spPr>
          <a:xfrm>
            <a:off x="4343400" y="1019175"/>
            <a:ext cx="457200" cy="441325"/>
          </a:xfrm>
        </p:spPr>
        <p:txBody>
          <a:bodyPr/>
          <a:lstStyle/>
          <a:p>
            <a:fld id="{AFDCFCB7-BA72-4B5E-98D5-2C50F9A4AB4F}" type="slidenum">
              <a:rPr lang="en-US" smtClean="0"/>
              <a:pPr/>
              <a:t>22</a:t>
            </a:fld>
            <a:endParaRPr lang="en-US"/>
          </a:p>
        </p:txBody>
      </p:sp>
    </p:spTree>
    <p:extLst>
      <p:ext uri="{BB962C8B-B14F-4D97-AF65-F5344CB8AC3E}">
        <p14:creationId xmlns:p14="http://schemas.microsoft.com/office/powerpoint/2010/main" val="3655109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pc="300" dirty="0" smtClean="0">
                <a:solidFill>
                  <a:schemeClr val="bg1"/>
                </a:solidFill>
                <a:effectLst>
                  <a:outerShdw blurRad="38100" dist="38100" dir="2700000" algn="tl">
                    <a:srgbClr val="000000">
                      <a:alpha val="43137"/>
                    </a:srgbClr>
                  </a:outerShdw>
                </a:effectLst>
              </a:rPr>
              <a:t>System Overview</a:t>
            </a:r>
            <a:endParaRPr lang="en-US" spc="300"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pPr marL="0" indent="0">
              <a:buNone/>
            </a:pPr>
            <a:endParaRPr lang="en-US" dirty="0"/>
          </a:p>
        </p:txBody>
      </p:sp>
      <p:sp>
        <p:nvSpPr>
          <p:cNvPr id="14" name="Slide Number Placeholder 13"/>
          <p:cNvSpPr>
            <a:spLocks noGrp="1"/>
          </p:cNvSpPr>
          <p:nvPr>
            <p:ph type="sldNum" sz="quarter" idx="4294967295"/>
          </p:nvPr>
        </p:nvSpPr>
        <p:spPr>
          <a:xfrm>
            <a:off x="0" y="6324600"/>
            <a:ext cx="609600" cy="441325"/>
          </a:xfrm>
        </p:spPr>
        <p:txBody>
          <a:bodyPr/>
          <a:lstStyle/>
          <a:p>
            <a:fld id="{AFDCFCB7-BA72-4B5E-98D5-2C50F9A4AB4F}" type="slidenum">
              <a:rPr lang="en-US" smtClean="0"/>
              <a:pPr/>
              <a:t>23</a:t>
            </a:fld>
            <a:endParaRPr lang="en-US"/>
          </a:p>
        </p:txBody>
      </p:sp>
      <p:sp>
        <p:nvSpPr>
          <p:cNvPr id="11" name="Slide Number Placeholder 4"/>
          <p:cNvSpPr txBox="1">
            <a:spLocks/>
          </p:cNvSpPr>
          <p:nvPr/>
        </p:nvSpPr>
        <p:spPr>
          <a:xfrm>
            <a:off x="4343400" y="1019175"/>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CFCB7-BA72-4B5E-98D5-2C50F9A4AB4F}" type="slidenum">
              <a:rPr lang="en-US" smtClean="0"/>
              <a:pPr/>
              <a:t>23</a:t>
            </a:fld>
            <a:endParaRPr lang="en-US"/>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95300" y="1600200"/>
            <a:ext cx="8153400" cy="4191000"/>
          </a:xfrm>
          <a:prstGeom prst="rect">
            <a:avLst/>
          </a:prstGeom>
          <a:noFill/>
        </p:spPr>
      </p:pic>
    </p:spTree>
    <p:extLst>
      <p:ext uri="{BB962C8B-B14F-4D97-AF65-F5344CB8AC3E}">
        <p14:creationId xmlns:p14="http://schemas.microsoft.com/office/powerpoint/2010/main" val="2557873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9498"/>
            <a:ext cx="8458200" cy="784902"/>
          </a:xfrm>
        </p:spPr>
        <p:txBody>
          <a:bodyPr>
            <a:noAutofit/>
          </a:bodyPr>
          <a:lstStyle/>
          <a:p>
            <a:r>
              <a:rPr lang="en-US" spc="300" dirty="0" smtClean="0">
                <a:solidFill>
                  <a:schemeClr val="bg1"/>
                </a:solidFill>
                <a:effectLst>
                  <a:outerShdw blurRad="38100" dist="38100" dir="2700000" algn="tl">
                    <a:srgbClr val="000000">
                      <a:alpha val="43137"/>
                    </a:srgbClr>
                  </a:outerShdw>
                </a:effectLst>
              </a:rPr>
              <a:t>References</a:t>
            </a:r>
            <a:endParaRPr lang="en-US" spc="300"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460500"/>
            <a:ext cx="8458200" cy="4351337"/>
          </a:xfrm>
        </p:spPr>
        <p:txBody>
          <a:bodyPr>
            <a:normAutofit fontScale="25000" lnSpcReduction="20000"/>
          </a:bodyPr>
          <a:lstStyle/>
          <a:p>
            <a:pPr marL="457200" lvl="0" indent="-457200">
              <a:spcBef>
                <a:spcPts val="0"/>
              </a:spcBef>
              <a:buFont typeface="+mj-lt"/>
              <a:buAutoNum type="arabicPeriod"/>
            </a:pPr>
            <a:r>
              <a:rPr lang="en-US" sz="4400" dirty="0"/>
              <a:t>Y. Tang, P.P.C. Lee, J.C.S. </a:t>
            </a:r>
            <a:r>
              <a:rPr lang="en-US" sz="4400" dirty="0" err="1"/>
              <a:t>Lui</a:t>
            </a:r>
            <a:r>
              <a:rPr lang="en-US" sz="4400" dirty="0"/>
              <a:t>, and R. Perlman,, Secure Overlay Cloud Storage with Access Control and Assured Deletion, IEEE TRANSACTIONS ON DEPENDABLE AND SECURE COMPUTING, VOL. 9, NO. 6, NOVEMBER/DECEMBER 2012.</a:t>
            </a:r>
          </a:p>
          <a:p>
            <a:pPr marL="457200" lvl="0" indent="-457200">
              <a:spcBef>
                <a:spcPts val="0"/>
              </a:spcBef>
              <a:buFont typeface="+mj-lt"/>
              <a:buAutoNum type="arabicPeriod"/>
            </a:pPr>
            <a:r>
              <a:rPr lang="en-US" sz="4400" dirty="0"/>
              <a:t>Amazon S3, http://aws.amazon.com/s3, 2010</a:t>
            </a:r>
          </a:p>
          <a:p>
            <a:pPr marL="457200" lvl="0" indent="-457200">
              <a:spcBef>
                <a:spcPts val="0"/>
              </a:spcBef>
              <a:buFont typeface="+mj-lt"/>
              <a:buAutoNum type="arabicPeriod"/>
            </a:pPr>
            <a:r>
              <a:rPr lang="en-US" sz="4400" dirty="0"/>
              <a:t>http://blog.fileburst.com/personal-cloud-storage-explained/</a:t>
            </a:r>
          </a:p>
          <a:p>
            <a:pPr marL="457200" lvl="0" indent="-457200">
              <a:spcBef>
                <a:spcPts val="0"/>
              </a:spcBef>
              <a:buFont typeface="+mj-lt"/>
              <a:buAutoNum type="arabicPeriod"/>
            </a:pPr>
            <a:r>
              <a:rPr lang="en-US" sz="4400" dirty="0"/>
              <a:t>R. </a:t>
            </a:r>
            <a:r>
              <a:rPr lang="en-US" sz="4400" dirty="0" err="1"/>
              <a:t>Geambasu</a:t>
            </a:r>
            <a:r>
              <a:rPr lang="en-US" sz="4400" dirty="0"/>
              <a:t>, T. Kohno, A. Levy, and H.M. Levy, “Vanish: Increasing Data Privacy with Self-Destructing Data,” Proc. 18th Conf. USENIX Security </a:t>
            </a:r>
            <a:r>
              <a:rPr lang="en-US" sz="4400" dirty="0" err="1"/>
              <a:t>Symp</a:t>
            </a:r>
            <a:r>
              <a:rPr lang="en-US" sz="4400" dirty="0"/>
              <a:t>, Aug. 2009.</a:t>
            </a:r>
          </a:p>
          <a:p>
            <a:pPr marL="457200" lvl="0" indent="-457200">
              <a:spcBef>
                <a:spcPts val="0"/>
              </a:spcBef>
              <a:buFont typeface="+mj-lt"/>
              <a:buAutoNum type="arabicPeriod"/>
            </a:pPr>
            <a:r>
              <a:rPr lang="en-US" sz="4400" dirty="0"/>
              <a:t>V. </a:t>
            </a:r>
            <a:r>
              <a:rPr lang="en-US" sz="4400" dirty="0" err="1"/>
              <a:t>Goyal</a:t>
            </a:r>
            <a:r>
              <a:rPr lang="en-US" sz="4400" dirty="0"/>
              <a:t>, O. </a:t>
            </a:r>
            <a:r>
              <a:rPr lang="en-US" sz="4400" dirty="0" err="1"/>
              <a:t>Pandey</a:t>
            </a:r>
            <a:r>
              <a:rPr lang="en-US" sz="4400" dirty="0"/>
              <a:t>, A. </a:t>
            </a:r>
            <a:r>
              <a:rPr lang="en-US" sz="4400" dirty="0" err="1"/>
              <a:t>Sahai</a:t>
            </a:r>
            <a:r>
              <a:rPr lang="en-US" sz="4400" dirty="0"/>
              <a:t>, and B. Waters, “Attribute-Based Encryption for Fine-Grained Access Control of Encrypted Data,” Proc. 13th ACM Conf. Computer and Comm. Security (CCS), 2006.</a:t>
            </a:r>
          </a:p>
          <a:p>
            <a:pPr marL="457200" lvl="0" indent="-457200">
              <a:spcBef>
                <a:spcPts val="0"/>
              </a:spcBef>
              <a:buFont typeface="+mj-lt"/>
              <a:buAutoNum type="arabicPeriod"/>
            </a:pPr>
            <a:r>
              <a:rPr lang="en-US" sz="4400" dirty="0"/>
              <a:t>J. </a:t>
            </a:r>
            <a:r>
              <a:rPr lang="en-US" sz="4400" dirty="0" err="1"/>
              <a:t>Bethencourt</a:t>
            </a:r>
            <a:r>
              <a:rPr lang="en-US" sz="4400" dirty="0"/>
              <a:t>, A. </a:t>
            </a:r>
            <a:r>
              <a:rPr lang="en-US" sz="4400" dirty="0" err="1"/>
              <a:t>Sahai</a:t>
            </a:r>
            <a:r>
              <a:rPr lang="en-US" sz="4400" dirty="0"/>
              <a:t>, and B. Waters, “</a:t>
            </a:r>
            <a:r>
              <a:rPr lang="en-US" sz="4400" dirty="0" err="1"/>
              <a:t>Ciphertext</a:t>
            </a:r>
            <a:r>
              <a:rPr lang="en-US" sz="4400" dirty="0"/>
              <a:t>-Policy Attribute-Based Encryption,” Proc. IEEE </a:t>
            </a:r>
            <a:r>
              <a:rPr lang="en-US" sz="4400" dirty="0" err="1"/>
              <a:t>Symp</a:t>
            </a:r>
            <a:r>
              <a:rPr lang="en-US" sz="4400" dirty="0"/>
              <a:t>. Security and Privacy, May 2006.</a:t>
            </a:r>
          </a:p>
          <a:p>
            <a:pPr marL="457200" lvl="0" indent="-457200">
              <a:spcBef>
                <a:spcPts val="0"/>
              </a:spcBef>
              <a:buFont typeface="+mj-lt"/>
              <a:buAutoNum type="arabicPeriod"/>
            </a:pPr>
            <a:r>
              <a:rPr lang="en-US" sz="4400" dirty="0"/>
              <a:t>R. Perlman, “File System Design with Assured Delete,” Proc. Network and Distributed System Security </a:t>
            </a:r>
            <a:r>
              <a:rPr lang="en-US" sz="4400" dirty="0" err="1"/>
              <a:t>Symp</a:t>
            </a:r>
            <a:r>
              <a:rPr lang="en-US" sz="4400" dirty="0"/>
              <a:t>. ISOC (NDSS), 2007.</a:t>
            </a:r>
          </a:p>
          <a:p>
            <a:pPr marL="457200" lvl="0" indent="-457200">
              <a:spcBef>
                <a:spcPts val="0"/>
              </a:spcBef>
              <a:buFont typeface="+mj-lt"/>
              <a:buAutoNum type="arabicPeriod"/>
            </a:pPr>
            <a:r>
              <a:rPr lang="en-US" sz="4400" dirty="0"/>
              <a:t>http://www.rsa.com/rsalabs/node.asp?id=2339</a:t>
            </a:r>
          </a:p>
          <a:p>
            <a:pPr marL="457200" lvl="0" indent="-457200">
              <a:spcBef>
                <a:spcPts val="0"/>
              </a:spcBef>
              <a:buFont typeface="+mj-lt"/>
              <a:buAutoNum type="arabicPeriod"/>
            </a:pPr>
            <a:r>
              <a:rPr lang="en-US" sz="4400" dirty="0"/>
              <a:t>http://www.cs.tau.ac.il/~bchor/Shamir.html</a:t>
            </a:r>
          </a:p>
          <a:p>
            <a:pPr marL="457200" lvl="0" indent="-457200">
              <a:spcBef>
                <a:spcPts val="0"/>
              </a:spcBef>
              <a:buFont typeface="+mj-lt"/>
              <a:buAutoNum type="arabicPeriod"/>
            </a:pPr>
            <a:r>
              <a:rPr lang="en-US" sz="4400" dirty="0"/>
              <a:t>http://ansrlab.cse.cuhk.edu.hk/software/fade</a:t>
            </a:r>
          </a:p>
          <a:p>
            <a:pPr marL="457200" lvl="0" indent="-457200">
              <a:spcBef>
                <a:spcPts val="0"/>
              </a:spcBef>
              <a:buFont typeface="+mj-lt"/>
              <a:buAutoNum type="arabicPeriod"/>
            </a:pPr>
            <a:r>
              <a:rPr lang="en-US" sz="4400" dirty="0" err="1"/>
              <a:t>Dropbox</a:t>
            </a:r>
            <a:r>
              <a:rPr lang="en-US" sz="4400" dirty="0"/>
              <a:t>, http://www.dropbox.com, 2010.</a:t>
            </a:r>
          </a:p>
          <a:p>
            <a:pPr marL="0" indent="0">
              <a:spcBef>
                <a:spcPts val="0"/>
              </a:spcBef>
              <a:buNone/>
            </a:pPr>
            <a:endParaRPr lang="en-US" dirty="0"/>
          </a:p>
          <a:p>
            <a:pPr marL="0" indent="0">
              <a:spcBef>
                <a:spcPts val="0"/>
              </a:spcBef>
              <a:buNone/>
            </a:pPr>
            <a:r>
              <a:rPr lang="en-US" dirty="0" smtClean="0"/>
              <a:t> </a:t>
            </a:r>
          </a:p>
        </p:txBody>
      </p:sp>
      <p:sp>
        <p:nvSpPr>
          <p:cNvPr id="14" name="Slide Number Placeholder 13"/>
          <p:cNvSpPr>
            <a:spLocks noGrp="1"/>
          </p:cNvSpPr>
          <p:nvPr>
            <p:ph type="sldNum" sz="quarter" idx="4294967295"/>
          </p:nvPr>
        </p:nvSpPr>
        <p:spPr>
          <a:xfrm>
            <a:off x="0" y="6324600"/>
            <a:ext cx="609600" cy="441325"/>
          </a:xfrm>
        </p:spPr>
        <p:txBody>
          <a:bodyPr/>
          <a:lstStyle/>
          <a:p>
            <a:fld id="{AFDCFCB7-BA72-4B5E-98D5-2C50F9A4AB4F}" type="slidenum">
              <a:rPr lang="en-US" smtClean="0"/>
              <a:pPr/>
              <a:t>24</a:t>
            </a:fld>
            <a:endParaRPr lang="en-US"/>
          </a:p>
        </p:txBody>
      </p:sp>
      <p:sp>
        <p:nvSpPr>
          <p:cNvPr id="11" name="Slide Number Placeholder 4"/>
          <p:cNvSpPr txBox="1">
            <a:spLocks/>
          </p:cNvSpPr>
          <p:nvPr/>
        </p:nvSpPr>
        <p:spPr>
          <a:xfrm>
            <a:off x="4343400" y="1019175"/>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DCFCB7-BA72-4B5E-98D5-2C50F9A4AB4F}" type="slidenum">
              <a:rPr lang="en-US" smtClean="0"/>
              <a:pPr/>
              <a:t>24</a:t>
            </a:fld>
            <a:endParaRPr lang="en-US"/>
          </a:p>
        </p:txBody>
      </p:sp>
    </p:spTree>
    <p:extLst>
      <p:ext uri="{BB962C8B-B14F-4D97-AF65-F5344CB8AC3E}">
        <p14:creationId xmlns:p14="http://schemas.microsoft.com/office/powerpoint/2010/main" val="3155097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861102"/>
          </a:xfrm>
          <a:noFill/>
        </p:spPr>
        <p:txBody>
          <a:bodyPr>
            <a:noAutofit/>
          </a:bodyPr>
          <a:lstStyle/>
          <a:p>
            <a:r>
              <a:rPr lang="en-US" sz="4400" b="1" spc="600" dirty="0" smtClean="0">
                <a:solidFill>
                  <a:schemeClr val="bg1"/>
                </a:solidFill>
                <a:effectLst>
                  <a:outerShdw blurRad="38100" dist="38100" dir="2700000" algn="tl">
                    <a:srgbClr val="000000">
                      <a:alpha val="43137"/>
                    </a:srgbClr>
                  </a:outerShdw>
                </a:effectLst>
              </a:rPr>
              <a:t>Introduction</a:t>
            </a:r>
            <a:endParaRPr lang="en-US" sz="4400" b="1" spc="600"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oAutofit/>
          </a:bodyPr>
          <a:lstStyle/>
          <a:p>
            <a:pPr marL="0" indent="0">
              <a:buNone/>
            </a:pPr>
            <a:r>
              <a:rPr lang="en-US" sz="2800" dirty="0">
                <a:latin typeface="Times-Roman"/>
              </a:rPr>
              <a:t>Cloud Storage </a:t>
            </a:r>
            <a:r>
              <a:rPr lang="en-US" sz="2800" dirty="0" smtClean="0">
                <a:latin typeface="Times-Roman"/>
              </a:rPr>
              <a:t>Model</a:t>
            </a:r>
            <a:endParaRPr lang="en-US" sz="1600" dirty="0">
              <a:latin typeface="Times-Roman"/>
            </a:endParaRPr>
          </a:p>
          <a:p>
            <a:r>
              <a:rPr lang="en-US" sz="2000" dirty="0" smtClean="0"/>
              <a:t>New </a:t>
            </a:r>
            <a:r>
              <a:rPr lang="en-US" sz="2000" dirty="0"/>
              <a:t>business </a:t>
            </a:r>
            <a:r>
              <a:rPr lang="en-US" sz="2000" dirty="0" smtClean="0"/>
              <a:t>solution for </a:t>
            </a:r>
            <a:r>
              <a:rPr lang="en-US" sz="2000" dirty="0"/>
              <a:t>remote </a:t>
            </a:r>
            <a:r>
              <a:rPr lang="en-US" sz="2000" dirty="0" smtClean="0"/>
              <a:t>backup outsourcing </a:t>
            </a:r>
          </a:p>
          <a:p>
            <a:r>
              <a:rPr lang="en-US" sz="2000" dirty="0" smtClean="0"/>
              <a:t>Reduces data management </a:t>
            </a:r>
            <a:r>
              <a:rPr lang="en-US" sz="2000" dirty="0"/>
              <a:t>costs</a:t>
            </a:r>
          </a:p>
          <a:p>
            <a:r>
              <a:rPr lang="en-US" sz="2000" dirty="0"/>
              <a:t>APIs, </a:t>
            </a:r>
            <a:r>
              <a:rPr lang="en-US" sz="2000" dirty="0" smtClean="0"/>
              <a:t>web </a:t>
            </a:r>
            <a:r>
              <a:rPr lang="en-US" sz="2000" dirty="0"/>
              <a:t>based </a:t>
            </a:r>
            <a:r>
              <a:rPr lang="en-US" sz="2000" dirty="0" smtClean="0"/>
              <a:t>user interfaces</a:t>
            </a:r>
            <a:r>
              <a:rPr lang="en-US" sz="2000" dirty="0"/>
              <a:t>, and </a:t>
            </a:r>
            <a:r>
              <a:rPr lang="en-US" sz="2000" dirty="0" smtClean="0"/>
              <a:t>cloud storage gateways.</a:t>
            </a:r>
          </a:p>
          <a:p>
            <a:pPr marL="0" indent="0">
              <a:buNone/>
            </a:pPr>
            <a:r>
              <a:rPr lang="en-US" sz="2800" dirty="0"/>
              <a:t>Cloud Storage Providers for individuals</a:t>
            </a:r>
          </a:p>
          <a:p>
            <a:pPr>
              <a:lnSpc>
                <a:spcPct val="100000"/>
              </a:lnSpc>
            </a:pPr>
            <a:r>
              <a:rPr lang="en-US" sz="1800" dirty="0" err="1" smtClean="0"/>
              <a:t>iCloud</a:t>
            </a:r>
            <a:endParaRPr lang="en-US" sz="1800" dirty="0" smtClean="0"/>
          </a:p>
          <a:p>
            <a:pPr>
              <a:lnSpc>
                <a:spcPct val="100000"/>
              </a:lnSpc>
            </a:pPr>
            <a:r>
              <a:rPr lang="en-US" sz="1800" dirty="0" err="1" smtClean="0"/>
              <a:t>Dropbox</a:t>
            </a:r>
            <a:endParaRPr lang="en-US" sz="1800" dirty="0" smtClean="0"/>
          </a:p>
          <a:p>
            <a:pPr>
              <a:lnSpc>
                <a:spcPct val="100000"/>
              </a:lnSpc>
            </a:pPr>
            <a:r>
              <a:rPr lang="en-US" sz="1800" dirty="0" smtClean="0"/>
              <a:t>Google Drive</a:t>
            </a:r>
          </a:p>
          <a:p>
            <a:pPr>
              <a:lnSpc>
                <a:spcPct val="100000"/>
              </a:lnSpc>
            </a:pPr>
            <a:r>
              <a:rPr lang="en-US" sz="1800" dirty="0" smtClean="0"/>
              <a:t>Amazon S3</a:t>
            </a:r>
          </a:p>
        </p:txBody>
      </p:sp>
      <p:sp>
        <p:nvSpPr>
          <p:cNvPr id="5" name="Slide Number Placeholder 4"/>
          <p:cNvSpPr>
            <a:spLocks noGrp="1"/>
          </p:cNvSpPr>
          <p:nvPr>
            <p:ph type="sldNum" sz="quarter" idx="4294967295"/>
          </p:nvPr>
        </p:nvSpPr>
        <p:spPr>
          <a:xfrm>
            <a:off x="4343400" y="1028700"/>
            <a:ext cx="457200" cy="420687"/>
          </a:xfrm>
        </p:spPr>
        <p:txBody>
          <a:bodyPr/>
          <a:lstStyle/>
          <a:p>
            <a:fld id="{AFDCFCB7-BA72-4B5E-98D5-2C50F9A4AB4F}" type="slidenum">
              <a:rPr lang="en-US" smtClean="0"/>
              <a:pPr/>
              <a:t>3</a:t>
            </a:fld>
            <a:endParaRPr lang="en-US" dirty="0"/>
          </a:p>
        </p:txBody>
      </p:sp>
    </p:spTree>
    <p:extLst>
      <p:ext uri="{BB962C8B-B14F-4D97-AF65-F5344CB8AC3E}">
        <p14:creationId xmlns:p14="http://schemas.microsoft.com/office/powerpoint/2010/main" val="299922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861102"/>
          </a:xfrm>
          <a:noFill/>
        </p:spPr>
        <p:txBody>
          <a:bodyPr>
            <a:noAutofit/>
          </a:bodyPr>
          <a:lstStyle/>
          <a:p>
            <a:r>
              <a:rPr lang="en-US" sz="4400" b="1" spc="600" dirty="0" smtClean="0">
                <a:solidFill>
                  <a:schemeClr val="bg1"/>
                </a:solidFill>
                <a:effectLst>
                  <a:outerShdw blurRad="38100" dist="38100" dir="2700000" algn="tl">
                    <a:srgbClr val="000000">
                      <a:alpha val="43137"/>
                    </a:srgbClr>
                  </a:outerShdw>
                </a:effectLst>
              </a:rPr>
              <a:t>Introduction</a:t>
            </a:r>
            <a:endParaRPr lang="en-US" sz="4400" b="1" spc="600"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447800"/>
            <a:ext cx="8229600" cy="4287837"/>
          </a:xfrm>
        </p:spPr>
        <p:txBody>
          <a:bodyPr>
            <a:noAutofit/>
          </a:bodyPr>
          <a:lstStyle/>
          <a:p>
            <a:pPr marL="0" indent="0">
              <a:buNone/>
            </a:pPr>
            <a:r>
              <a:rPr lang="en-US" sz="2800" dirty="0" smtClean="0"/>
              <a:t>Advantages of Cloud Storage</a:t>
            </a:r>
            <a:endParaRPr lang="en-US" sz="2800" dirty="0"/>
          </a:p>
          <a:p>
            <a:r>
              <a:rPr lang="en-US" sz="1800" dirty="0"/>
              <a:t>fault tolerance</a:t>
            </a:r>
          </a:p>
          <a:p>
            <a:r>
              <a:rPr lang="en-US" sz="1800" dirty="0"/>
              <a:t>immediate </a:t>
            </a:r>
            <a:r>
              <a:rPr lang="en-US" sz="1800" dirty="0" smtClean="0"/>
              <a:t>access</a:t>
            </a:r>
            <a:endParaRPr lang="en-US" sz="1800" dirty="0"/>
          </a:p>
          <a:p>
            <a:r>
              <a:rPr lang="en-US" sz="1800" dirty="0" smtClean="0"/>
              <a:t>Streaming</a:t>
            </a:r>
          </a:p>
          <a:p>
            <a:pPr marL="0" indent="0">
              <a:buNone/>
            </a:pPr>
            <a:r>
              <a:rPr lang="en-US" sz="2800" dirty="0" smtClean="0"/>
              <a:t>Problems</a:t>
            </a:r>
            <a:endParaRPr lang="en-US" sz="2800" dirty="0"/>
          </a:p>
          <a:p>
            <a:r>
              <a:rPr lang="en-US" sz="1800" dirty="0"/>
              <a:t>Access control</a:t>
            </a:r>
          </a:p>
          <a:p>
            <a:r>
              <a:rPr lang="en-US" sz="1800" dirty="0"/>
              <a:t>Assured </a:t>
            </a:r>
            <a:r>
              <a:rPr lang="en-US" sz="1800" dirty="0" smtClean="0"/>
              <a:t>deletion?</a:t>
            </a:r>
            <a:endParaRPr lang="en-US" sz="1800" dirty="0"/>
          </a:p>
          <a:p>
            <a:r>
              <a:rPr lang="en-US" sz="1800" dirty="0"/>
              <a:t>multiple copies for fault tolerance</a:t>
            </a:r>
            <a:endParaRPr lang="en-US" sz="1800" dirty="0" smtClean="0"/>
          </a:p>
        </p:txBody>
      </p:sp>
      <p:sp>
        <p:nvSpPr>
          <p:cNvPr id="5" name="Slide Number Placeholder 4"/>
          <p:cNvSpPr>
            <a:spLocks noGrp="1"/>
          </p:cNvSpPr>
          <p:nvPr>
            <p:ph type="sldNum" sz="quarter" idx="4294967295"/>
          </p:nvPr>
        </p:nvSpPr>
        <p:spPr>
          <a:xfrm>
            <a:off x="4343400" y="1028700"/>
            <a:ext cx="457200" cy="420687"/>
          </a:xfrm>
        </p:spPr>
        <p:txBody>
          <a:bodyPr/>
          <a:lstStyle/>
          <a:p>
            <a:fld id="{AFDCFCB7-BA72-4B5E-98D5-2C50F9A4AB4F}" type="slidenum">
              <a:rPr lang="en-US" smtClean="0"/>
              <a:pPr/>
              <a:t>4</a:t>
            </a:fld>
            <a:endParaRPr lang="en-US" dirty="0"/>
          </a:p>
        </p:txBody>
      </p:sp>
    </p:spTree>
    <p:extLst>
      <p:ext uri="{BB962C8B-B14F-4D97-AF65-F5344CB8AC3E}">
        <p14:creationId xmlns:p14="http://schemas.microsoft.com/office/powerpoint/2010/main" val="421616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784902"/>
          </a:xfrm>
          <a:noFill/>
        </p:spPr>
        <p:txBody>
          <a:bodyPr>
            <a:noAutofit/>
          </a:bodyPr>
          <a:lstStyle/>
          <a:p>
            <a:r>
              <a:rPr lang="en-US" sz="4400" b="1" spc="600" dirty="0" smtClean="0">
                <a:solidFill>
                  <a:schemeClr val="bg1"/>
                </a:solidFill>
                <a:effectLst>
                  <a:outerShdw blurRad="38100" dist="38100" dir="2700000" algn="tl">
                    <a:srgbClr val="000000">
                      <a:alpha val="43137"/>
                    </a:srgbClr>
                  </a:outerShdw>
                </a:effectLst>
              </a:rPr>
              <a:t>Related Work</a:t>
            </a:r>
            <a:endParaRPr lang="en-US" sz="4400" b="1" spc="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noFill/>
        </p:spPr>
        <p:txBody>
          <a:bodyPr>
            <a:noAutofit/>
          </a:bodyPr>
          <a:lstStyle/>
          <a:p>
            <a:pPr>
              <a:lnSpc>
                <a:spcPct val="125000"/>
              </a:lnSpc>
            </a:pPr>
            <a:r>
              <a:rPr lang="en-US" dirty="0"/>
              <a:t>Blinded </a:t>
            </a:r>
            <a:r>
              <a:rPr lang="en-US" dirty="0" smtClean="0"/>
              <a:t>RSA[8] : </a:t>
            </a:r>
            <a:r>
              <a:rPr lang="en-US" b="0" i="1" dirty="0"/>
              <a:t>Allows to get message signed by </a:t>
            </a:r>
            <a:r>
              <a:rPr lang="en-US" b="0" i="1" dirty="0" smtClean="0"/>
              <a:t>another party</a:t>
            </a:r>
            <a:r>
              <a:rPr lang="en-US" b="0" i="1" dirty="0"/>
              <a:t>, without revealing </a:t>
            </a:r>
            <a:r>
              <a:rPr lang="en-US" b="0" i="1" dirty="0" smtClean="0"/>
              <a:t>message.</a:t>
            </a:r>
            <a:endParaRPr lang="en-US" dirty="0"/>
          </a:p>
          <a:p>
            <a:pPr>
              <a:lnSpc>
                <a:spcPct val="125000"/>
              </a:lnSpc>
            </a:pPr>
            <a:r>
              <a:rPr lang="en-US" dirty="0"/>
              <a:t>Shamir’s Secret </a:t>
            </a:r>
            <a:r>
              <a:rPr lang="en-US" dirty="0" smtClean="0"/>
              <a:t>Sharing[9]: </a:t>
            </a:r>
            <a:r>
              <a:rPr lang="en-US" b="0" i="1" dirty="0" smtClean="0"/>
              <a:t>Divide </a:t>
            </a:r>
            <a:r>
              <a:rPr lang="en-US" b="0" i="1" dirty="0"/>
              <a:t>secret into n </a:t>
            </a:r>
            <a:r>
              <a:rPr lang="en-US" b="0" i="1" dirty="0" smtClean="0"/>
              <a:t>values, must </a:t>
            </a:r>
            <a:r>
              <a:rPr lang="en-US" b="0" i="1" dirty="0"/>
              <a:t>know k or more values to get </a:t>
            </a:r>
            <a:r>
              <a:rPr lang="en-US" b="0" i="1" dirty="0" smtClean="0"/>
              <a:t>secret, also called </a:t>
            </a:r>
            <a:r>
              <a:rPr lang="en-US" b="0" i="1" dirty="0"/>
              <a:t>(k, n) threshold </a:t>
            </a:r>
            <a:r>
              <a:rPr lang="en-US" b="0" i="1" dirty="0" smtClean="0"/>
              <a:t>scheme.</a:t>
            </a:r>
            <a:endParaRPr lang="en-US" dirty="0"/>
          </a:p>
          <a:p>
            <a:pPr>
              <a:lnSpc>
                <a:spcPct val="125000"/>
              </a:lnSpc>
            </a:pPr>
            <a:r>
              <a:rPr lang="en-US" dirty="0"/>
              <a:t>Time Based File </a:t>
            </a:r>
            <a:r>
              <a:rPr lang="en-US" dirty="0" smtClean="0"/>
              <a:t>Deletion[4]: </a:t>
            </a:r>
            <a:r>
              <a:rPr lang="en-US" b="0" dirty="0"/>
              <a:t>files </a:t>
            </a:r>
            <a:r>
              <a:rPr lang="en-US" b="0" dirty="0" smtClean="0"/>
              <a:t>remain permanently </a:t>
            </a:r>
            <a:r>
              <a:rPr lang="en-US" b="0" dirty="0"/>
              <a:t>inaccessible after a predefined </a:t>
            </a:r>
            <a:r>
              <a:rPr lang="en-US" b="0" dirty="0" smtClean="0"/>
              <a:t>duration.</a:t>
            </a:r>
            <a:endParaRPr lang="en-US" dirty="0"/>
          </a:p>
          <a:p>
            <a:pPr>
              <a:lnSpc>
                <a:spcPct val="125000"/>
              </a:lnSpc>
            </a:pPr>
            <a:r>
              <a:rPr lang="en-US" dirty="0"/>
              <a:t>Attribute Based </a:t>
            </a:r>
            <a:r>
              <a:rPr lang="en-US" dirty="0" smtClean="0"/>
              <a:t>Encryption[5,6]: </a:t>
            </a:r>
            <a:r>
              <a:rPr lang="en-US" b="0" dirty="0" smtClean="0"/>
              <a:t>Cipher text-Policy </a:t>
            </a:r>
            <a:r>
              <a:rPr lang="en-US" b="0" dirty="0"/>
              <a:t>Attribute-Based Encryption (CP-ABE)</a:t>
            </a:r>
            <a:endParaRPr lang="en-US" dirty="0"/>
          </a:p>
        </p:txBody>
      </p:sp>
      <p:sp>
        <p:nvSpPr>
          <p:cNvPr id="5" name="Slide Number Placeholder 4"/>
          <p:cNvSpPr>
            <a:spLocks noGrp="1"/>
          </p:cNvSpPr>
          <p:nvPr>
            <p:ph type="sldNum" sz="quarter" idx="4294967295"/>
          </p:nvPr>
        </p:nvSpPr>
        <p:spPr>
          <a:xfrm>
            <a:off x="4343400" y="990600"/>
            <a:ext cx="457200" cy="441325"/>
          </a:xfrm>
        </p:spPr>
        <p:txBody>
          <a:bodyPr/>
          <a:lstStyle/>
          <a:p>
            <a:fld id="{AFDCFCB7-BA72-4B5E-98D5-2C50F9A4AB4F}" type="slidenum">
              <a:rPr lang="en-US" smtClean="0"/>
              <a:pPr/>
              <a:t>5</a:t>
            </a:fld>
            <a:endParaRPr lang="en-US" dirty="0"/>
          </a:p>
        </p:txBody>
      </p:sp>
    </p:spTree>
    <p:extLst>
      <p:ext uri="{BB962C8B-B14F-4D97-AF65-F5344CB8AC3E}">
        <p14:creationId xmlns:p14="http://schemas.microsoft.com/office/powerpoint/2010/main" val="2466019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784902"/>
          </a:xfrm>
          <a:noFill/>
        </p:spPr>
        <p:txBody>
          <a:bodyPr>
            <a:noAutofit/>
          </a:bodyPr>
          <a:lstStyle/>
          <a:p>
            <a:r>
              <a:rPr lang="en-US" sz="4400" b="1" spc="600" dirty="0" smtClean="0">
                <a:solidFill>
                  <a:schemeClr val="bg1"/>
                </a:solidFill>
                <a:effectLst>
                  <a:outerShdw blurRad="38100" dist="38100" dir="2700000" algn="tl">
                    <a:srgbClr val="000000">
                      <a:alpha val="43137"/>
                    </a:srgbClr>
                  </a:outerShdw>
                </a:effectLst>
              </a:rPr>
              <a:t>RSA &amp; Blinded RSA</a:t>
            </a:r>
            <a:endParaRPr lang="en-US" sz="4400" b="1" spc="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382000" cy="4287837"/>
          </a:xfrm>
          <a:noFill/>
        </p:spPr>
        <p:txBody>
          <a:bodyPr>
            <a:noAutofit/>
          </a:bodyPr>
          <a:lstStyle/>
          <a:p>
            <a:pPr lvl="1"/>
            <a:endParaRPr lang="en-US" sz="1400" b="1" dirty="0"/>
          </a:p>
        </p:txBody>
      </p:sp>
      <p:sp>
        <p:nvSpPr>
          <p:cNvPr id="5" name="Slide Number Placeholder 4"/>
          <p:cNvSpPr>
            <a:spLocks noGrp="1"/>
          </p:cNvSpPr>
          <p:nvPr>
            <p:ph type="sldNum" sz="quarter" idx="4294967295"/>
          </p:nvPr>
        </p:nvSpPr>
        <p:spPr>
          <a:xfrm>
            <a:off x="4343400" y="1035050"/>
            <a:ext cx="457200" cy="441325"/>
          </a:xfrm>
        </p:spPr>
        <p:txBody>
          <a:bodyPr/>
          <a:lstStyle/>
          <a:p>
            <a:fld id="{AFDCFCB7-BA72-4B5E-98D5-2C50F9A4AB4F}" type="slidenum">
              <a:rPr lang="en-US" smtClean="0"/>
              <a:pPr/>
              <a:t>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29682872"/>
              </p:ext>
            </p:extLst>
          </p:nvPr>
        </p:nvGraphicFramePr>
        <p:xfrm>
          <a:off x="457200" y="1600200"/>
          <a:ext cx="8305800" cy="4053840"/>
        </p:xfrm>
        <a:graphic>
          <a:graphicData uri="http://schemas.openxmlformats.org/drawingml/2006/table">
            <a:tbl>
              <a:tblPr firstRow="1" bandRow="1">
                <a:tableStyleId>{775DCB02-9BB8-47FD-8907-85C794F793BA}</a:tableStyleId>
              </a:tblPr>
              <a:tblGrid>
                <a:gridCol w="4152900"/>
                <a:gridCol w="4152900"/>
              </a:tblGrid>
              <a:tr h="4053840">
                <a:tc>
                  <a:txBody>
                    <a:bodyPr/>
                    <a:lstStyle/>
                    <a:p>
                      <a:r>
                        <a:rPr lang="en-US" sz="2400" u="sng" dirty="0" smtClean="0"/>
                        <a:t>RSA</a:t>
                      </a:r>
                    </a:p>
                    <a:p>
                      <a:endParaRPr lang="en-US" sz="2400" u="sng" dirty="0" smtClean="0"/>
                    </a:p>
                    <a:p>
                      <a:r>
                        <a:rPr lang="en-US" sz="2400" dirty="0" smtClean="0"/>
                        <a:t>public key (e, n)</a:t>
                      </a:r>
                    </a:p>
                    <a:p>
                      <a:pPr lvl="1"/>
                      <a:r>
                        <a:rPr lang="fr-FR" sz="1800" dirty="0" err="1" smtClean="0"/>
                        <a:t>encryption</a:t>
                      </a:r>
                      <a:r>
                        <a:rPr lang="fr-FR" sz="1800" dirty="0" smtClean="0"/>
                        <a:t> - C = m</a:t>
                      </a:r>
                      <a:r>
                        <a:rPr lang="fr-FR" sz="1800" baseline="30000" dirty="0" smtClean="0"/>
                        <a:t>e</a:t>
                      </a:r>
                      <a:r>
                        <a:rPr lang="fr-FR" sz="1800" dirty="0" smtClean="0"/>
                        <a:t> </a:t>
                      </a:r>
                      <a:r>
                        <a:rPr lang="fr-FR" sz="1800" dirty="0" err="1" smtClean="0"/>
                        <a:t>mod</a:t>
                      </a:r>
                      <a:r>
                        <a:rPr lang="fr-FR" sz="1800" dirty="0" smtClean="0"/>
                        <a:t> n</a:t>
                      </a:r>
                    </a:p>
                    <a:p>
                      <a:r>
                        <a:rPr lang="en-US" sz="2400" dirty="0" smtClean="0"/>
                        <a:t>private key (d, n)</a:t>
                      </a:r>
                    </a:p>
                    <a:p>
                      <a:pPr lvl="1"/>
                      <a:r>
                        <a:rPr lang="da-DK" sz="1800" dirty="0" smtClean="0"/>
                        <a:t>decryption - m = C</a:t>
                      </a:r>
                      <a:r>
                        <a:rPr lang="da-DK" sz="1800" baseline="30000" dirty="0" smtClean="0"/>
                        <a:t>d</a:t>
                      </a:r>
                      <a:r>
                        <a:rPr lang="da-DK" sz="1800" dirty="0" smtClean="0"/>
                        <a:t> mod n</a:t>
                      </a:r>
                    </a:p>
                    <a:p>
                      <a:endParaRPr lang="en-US" sz="2000" b="1" dirty="0">
                        <a:latin typeface="Arial" pitchFamily="34" charset="0"/>
                        <a:cs typeface="Arial" pitchFamily="34" charset="0"/>
                      </a:endParaRPr>
                    </a:p>
                  </a:txBody>
                  <a:tcPr marL="137160" marR="137160" marT="137160" marB="137160"/>
                </a:tc>
                <a:tc>
                  <a:txBody>
                    <a:bodyPr/>
                    <a:lstStyle/>
                    <a:p>
                      <a:pPr lvl="0"/>
                      <a:r>
                        <a:rPr lang="en-US" sz="2400" u="sng" dirty="0" smtClean="0"/>
                        <a:t>Blinded RSA</a:t>
                      </a:r>
                    </a:p>
                    <a:p>
                      <a:pPr lvl="0"/>
                      <a:endParaRPr lang="en-US" sz="2400" u="sng" dirty="0" smtClean="0"/>
                    </a:p>
                    <a:p>
                      <a:pPr lvl="0"/>
                      <a:r>
                        <a:rPr lang="en-US" sz="2000" dirty="0" smtClean="0"/>
                        <a:t>Choose r such that </a:t>
                      </a:r>
                      <a:r>
                        <a:rPr lang="en-US" sz="2000" dirty="0" err="1" smtClean="0"/>
                        <a:t>gcd</a:t>
                      </a:r>
                      <a:r>
                        <a:rPr lang="en-US" sz="2000" dirty="0" smtClean="0"/>
                        <a:t>(</a:t>
                      </a:r>
                      <a:r>
                        <a:rPr lang="en-US" sz="2000" dirty="0" err="1" smtClean="0"/>
                        <a:t>r,n</a:t>
                      </a:r>
                      <a:r>
                        <a:rPr lang="en-US" sz="2000" dirty="0" smtClean="0"/>
                        <a:t>)=1</a:t>
                      </a:r>
                    </a:p>
                    <a:p>
                      <a:pPr lvl="0"/>
                      <a:r>
                        <a:rPr lang="en-US" sz="2400" dirty="0" smtClean="0"/>
                        <a:t>Send x = (m . r</a:t>
                      </a:r>
                      <a:r>
                        <a:rPr lang="en-US" sz="2400" baseline="30000" dirty="0" smtClean="0"/>
                        <a:t>e</a:t>
                      </a:r>
                      <a:r>
                        <a:rPr lang="en-US" sz="2400" dirty="0" smtClean="0"/>
                        <a:t>) mod n</a:t>
                      </a:r>
                    </a:p>
                    <a:p>
                      <a:pPr lvl="0"/>
                      <a:r>
                        <a:rPr lang="en-US" sz="2400" dirty="0" smtClean="0"/>
                        <a:t>Receive y = </a:t>
                      </a:r>
                      <a:r>
                        <a:rPr lang="en-US" sz="2400" dirty="0" err="1" smtClean="0"/>
                        <a:t>x</a:t>
                      </a:r>
                      <a:r>
                        <a:rPr lang="en-US" sz="2400" baseline="30000" dirty="0" err="1" smtClean="0"/>
                        <a:t>d</a:t>
                      </a:r>
                      <a:r>
                        <a:rPr lang="en-US" sz="2400" dirty="0" smtClean="0"/>
                        <a:t> mod n</a:t>
                      </a:r>
                    </a:p>
                    <a:p>
                      <a:pPr lvl="0"/>
                      <a:r>
                        <a:rPr lang="en-US" sz="2400" dirty="0" smtClean="0"/>
                        <a:t>Get m</a:t>
                      </a:r>
                      <a:r>
                        <a:rPr lang="en-US" sz="2400" baseline="30000" dirty="0" smtClean="0"/>
                        <a:t>e</a:t>
                      </a:r>
                      <a:r>
                        <a:rPr lang="en-US" sz="2400" dirty="0" smtClean="0"/>
                        <a:t> mod n = (r</a:t>
                      </a:r>
                      <a:r>
                        <a:rPr lang="en-US" sz="2400" baseline="30000" dirty="0" smtClean="0"/>
                        <a:t>-1</a:t>
                      </a:r>
                      <a:r>
                        <a:rPr lang="en-US" sz="2400" dirty="0" smtClean="0"/>
                        <a:t> . y) mod n</a:t>
                      </a:r>
                    </a:p>
                    <a:p>
                      <a:pPr lvl="1"/>
                      <a:endParaRPr lang="en-US" sz="1600" dirty="0" smtClean="0"/>
                    </a:p>
                    <a:p>
                      <a:endParaRPr lang="en-US" sz="2000" b="1" dirty="0">
                        <a:latin typeface="Arial" pitchFamily="34" charset="0"/>
                        <a:cs typeface="Arial" pitchFamily="34" charset="0"/>
                      </a:endParaRPr>
                    </a:p>
                  </a:txBody>
                  <a:tcPr marL="137160" marR="137160" marT="137160" marB="137160"/>
                </a:tc>
              </a:tr>
            </a:tbl>
          </a:graphicData>
        </a:graphic>
      </p:graphicFrame>
    </p:spTree>
    <p:extLst>
      <p:ext uri="{BB962C8B-B14F-4D97-AF65-F5344CB8AC3E}">
        <p14:creationId xmlns:p14="http://schemas.microsoft.com/office/powerpoint/2010/main" val="1132104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784902"/>
          </a:xfrm>
          <a:noFill/>
        </p:spPr>
        <p:txBody>
          <a:bodyPr>
            <a:noAutofit/>
          </a:bodyPr>
          <a:lstStyle/>
          <a:p>
            <a:r>
              <a:rPr lang="en-US" sz="4000" spc="600" dirty="0" smtClean="0">
                <a:solidFill>
                  <a:schemeClr val="bg1"/>
                </a:solidFill>
                <a:effectLst>
                  <a:outerShdw blurRad="38100" dist="38100" dir="2700000" algn="tl">
                    <a:srgbClr val="000000">
                      <a:alpha val="43137"/>
                    </a:srgbClr>
                  </a:outerShdw>
                </a:effectLst>
              </a:rPr>
              <a:t>Fade Overview</a:t>
            </a:r>
            <a:endParaRPr lang="en-US" sz="4000" b="1" spc="6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4343400" y="1019175"/>
            <a:ext cx="457200" cy="457200"/>
          </a:xfrm>
        </p:spPr>
        <p:txBody>
          <a:bodyPr/>
          <a:lstStyle/>
          <a:p>
            <a:fld id="{AFDCFCB7-BA72-4B5E-98D5-2C50F9A4AB4F}" type="slidenum">
              <a:rPr lang="en-US" smtClean="0"/>
              <a:pPr/>
              <a:t>7</a:t>
            </a:fld>
            <a:endParaRPr lang="en-US" dirty="0"/>
          </a:p>
        </p:txBody>
      </p:sp>
      <p:sp>
        <p:nvSpPr>
          <p:cNvPr id="4" name="Content Placeholder 3"/>
          <p:cNvSpPr>
            <a:spLocks noGrp="1"/>
          </p:cNvSpPr>
          <p:nvPr>
            <p:ph idx="1"/>
          </p:nvPr>
        </p:nvSpPr>
        <p:spPr>
          <a:xfrm>
            <a:off x="457200" y="1524000"/>
            <a:ext cx="3429000" cy="4648199"/>
          </a:xfrm>
        </p:spPr>
        <p:txBody>
          <a:bodyPr>
            <a:noAutofit/>
          </a:bodyPr>
          <a:lstStyle/>
          <a:p>
            <a:pPr>
              <a:lnSpc>
                <a:spcPct val="120000"/>
              </a:lnSpc>
            </a:pPr>
            <a:r>
              <a:rPr lang="en-US" sz="1600" dirty="0"/>
              <a:t>FADE clients</a:t>
            </a:r>
            <a:r>
              <a:rPr lang="en-US" sz="1400" b="0" dirty="0"/>
              <a:t>. A FADE client </a:t>
            </a:r>
            <a:endParaRPr lang="en-US" sz="1400" b="0" dirty="0" smtClean="0"/>
          </a:p>
          <a:p>
            <a:pPr marL="0" indent="0">
              <a:lnSpc>
                <a:spcPct val="120000"/>
              </a:lnSpc>
              <a:buNone/>
            </a:pPr>
            <a:r>
              <a:rPr lang="en-US" sz="1400" b="0" dirty="0" smtClean="0"/>
              <a:t>(</a:t>
            </a:r>
            <a:r>
              <a:rPr lang="en-US" sz="1400" b="0" dirty="0"/>
              <a:t>or client for short) is </a:t>
            </a:r>
            <a:r>
              <a:rPr lang="en-US" sz="1400" b="0" dirty="0" smtClean="0"/>
              <a:t>an interface </a:t>
            </a:r>
            <a:r>
              <a:rPr lang="en-US" sz="1400" b="0" dirty="0"/>
              <a:t>that </a:t>
            </a:r>
            <a:endParaRPr lang="en-US" sz="1400" b="0" dirty="0" smtClean="0"/>
          </a:p>
          <a:p>
            <a:pPr marL="0" indent="0">
              <a:lnSpc>
                <a:spcPct val="120000"/>
              </a:lnSpc>
              <a:buNone/>
            </a:pPr>
            <a:r>
              <a:rPr lang="en-US" sz="1400" b="0" dirty="0" smtClean="0"/>
              <a:t>bridges </a:t>
            </a:r>
            <a:r>
              <a:rPr lang="en-US" sz="1400" b="0" dirty="0"/>
              <a:t>the data source (e.g., </a:t>
            </a:r>
            <a:r>
              <a:rPr lang="en-US" sz="1400" b="0" dirty="0" err="1"/>
              <a:t>filesystem</a:t>
            </a:r>
            <a:r>
              <a:rPr lang="en-US" sz="1400" b="0" dirty="0"/>
              <a:t>)</a:t>
            </a:r>
          </a:p>
          <a:p>
            <a:pPr marL="0" indent="0">
              <a:lnSpc>
                <a:spcPct val="120000"/>
              </a:lnSpc>
              <a:buNone/>
            </a:pPr>
            <a:r>
              <a:rPr lang="en-US" sz="1400" b="0" dirty="0"/>
              <a:t>and the cloud. It applies encryption </a:t>
            </a:r>
            <a:endParaRPr lang="en-US" sz="1400" b="0" dirty="0" smtClean="0"/>
          </a:p>
          <a:p>
            <a:pPr marL="0" indent="0">
              <a:lnSpc>
                <a:spcPct val="120000"/>
              </a:lnSpc>
              <a:buNone/>
            </a:pPr>
            <a:r>
              <a:rPr lang="en-US" sz="1400" b="0" dirty="0" smtClean="0"/>
              <a:t>(</a:t>
            </a:r>
            <a:r>
              <a:rPr lang="en-US" sz="1400" b="0" dirty="0"/>
              <a:t>decryption</a:t>
            </a:r>
            <a:r>
              <a:rPr lang="en-US" sz="1400" b="0" dirty="0" smtClean="0"/>
              <a:t>) to </a:t>
            </a:r>
            <a:r>
              <a:rPr lang="en-US" sz="1400" b="0" dirty="0"/>
              <a:t>the outsourced data </a:t>
            </a:r>
            <a:endParaRPr lang="en-US" sz="1400" b="0" dirty="0" smtClean="0"/>
          </a:p>
          <a:p>
            <a:pPr marL="0" indent="0">
              <a:lnSpc>
                <a:spcPct val="120000"/>
              </a:lnSpc>
              <a:buNone/>
            </a:pPr>
            <a:r>
              <a:rPr lang="en-US" sz="1400" b="0" dirty="0" smtClean="0"/>
              <a:t>files </a:t>
            </a:r>
            <a:r>
              <a:rPr lang="en-US" sz="1400" b="0" dirty="0"/>
              <a:t>uploaded </a:t>
            </a:r>
            <a:r>
              <a:rPr lang="en-US" sz="1400" b="0" dirty="0" smtClean="0"/>
              <a:t>to (</a:t>
            </a:r>
            <a:r>
              <a:rPr lang="en-US" sz="1400" b="0" dirty="0"/>
              <a:t>downloaded from) the </a:t>
            </a:r>
            <a:endParaRPr lang="en-US" sz="1400" b="0" dirty="0" smtClean="0"/>
          </a:p>
          <a:p>
            <a:pPr marL="0" indent="0">
              <a:lnSpc>
                <a:spcPct val="120000"/>
              </a:lnSpc>
              <a:buNone/>
            </a:pPr>
            <a:r>
              <a:rPr lang="en-US" sz="1400" b="0" dirty="0" smtClean="0"/>
              <a:t>cloud. It </a:t>
            </a:r>
            <a:r>
              <a:rPr lang="en-US" sz="1400" b="0" dirty="0"/>
              <a:t>also interacts </a:t>
            </a:r>
            <a:r>
              <a:rPr lang="en-US" sz="1400" b="0" dirty="0" smtClean="0"/>
              <a:t>with the </a:t>
            </a:r>
            <a:r>
              <a:rPr lang="en-US" sz="1400" b="0" dirty="0"/>
              <a:t>key </a:t>
            </a:r>
            <a:endParaRPr lang="en-US" sz="1400" b="0" dirty="0" smtClean="0"/>
          </a:p>
          <a:p>
            <a:pPr marL="0" indent="0">
              <a:lnSpc>
                <a:spcPct val="120000"/>
              </a:lnSpc>
              <a:buNone/>
            </a:pPr>
            <a:r>
              <a:rPr lang="en-US" sz="1400" b="0" dirty="0" smtClean="0"/>
              <a:t>Managers to </a:t>
            </a:r>
            <a:r>
              <a:rPr lang="en-US" sz="1400" b="0" dirty="0"/>
              <a:t>perform the necessary </a:t>
            </a:r>
            <a:endParaRPr lang="en-US" sz="1400" b="0" dirty="0" smtClean="0"/>
          </a:p>
          <a:p>
            <a:pPr marL="0" indent="0">
              <a:lnSpc>
                <a:spcPct val="120000"/>
              </a:lnSpc>
              <a:buNone/>
            </a:pPr>
            <a:r>
              <a:rPr lang="en-US" sz="1400" b="0" dirty="0"/>
              <a:t>c</a:t>
            </a:r>
            <a:r>
              <a:rPr lang="en-US" sz="1400" b="0" dirty="0" smtClean="0"/>
              <a:t>ryptographic key </a:t>
            </a:r>
            <a:r>
              <a:rPr lang="en-US" sz="1400" b="0" dirty="0"/>
              <a:t>operations.</a:t>
            </a:r>
          </a:p>
          <a:p>
            <a:pPr>
              <a:lnSpc>
                <a:spcPct val="120000"/>
              </a:lnSpc>
            </a:pPr>
            <a:r>
              <a:rPr lang="en-US" sz="1600" dirty="0" smtClean="0"/>
              <a:t>Key </a:t>
            </a:r>
            <a:r>
              <a:rPr lang="en-US" sz="1600" dirty="0"/>
              <a:t>managers</a:t>
            </a:r>
            <a:r>
              <a:rPr lang="en-US" sz="1400" b="0" dirty="0"/>
              <a:t>. FADE is built on a </a:t>
            </a:r>
            <a:r>
              <a:rPr lang="en-US" sz="1400" b="0" dirty="0" smtClean="0"/>
              <a:t>quorum </a:t>
            </a:r>
            <a:r>
              <a:rPr lang="en-US" sz="1400" b="0" dirty="0"/>
              <a:t>of </a:t>
            </a:r>
            <a:r>
              <a:rPr lang="en-US" sz="1400" b="0" dirty="0" smtClean="0"/>
              <a:t>key managers, </a:t>
            </a:r>
            <a:r>
              <a:rPr lang="en-US" sz="1400" b="0" dirty="0"/>
              <a:t>each of which is </a:t>
            </a:r>
            <a:r>
              <a:rPr lang="en-US" sz="1400" b="0" dirty="0" smtClean="0"/>
              <a:t>a </a:t>
            </a:r>
            <a:r>
              <a:rPr lang="en-US" sz="1400" b="0" dirty="0"/>
              <a:t>stand-alone </a:t>
            </a:r>
            <a:r>
              <a:rPr lang="en-US" sz="1400" b="0" dirty="0" smtClean="0"/>
              <a:t>entity that </a:t>
            </a:r>
            <a:r>
              <a:rPr lang="en-US" sz="1400" b="0" dirty="0"/>
              <a:t>maintains </a:t>
            </a:r>
            <a:r>
              <a:rPr lang="en-US" sz="1400" b="0" dirty="0" smtClean="0"/>
              <a:t>policy-based </a:t>
            </a:r>
            <a:r>
              <a:rPr lang="en-US" sz="1400" b="0" dirty="0"/>
              <a:t>keys for access </a:t>
            </a:r>
            <a:r>
              <a:rPr lang="en-US" sz="1400" b="0" dirty="0" smtClean="0"/>
              <a:t>control and </a:t>
            </a:r>
            <a:r>
              <a:rPr lang="en-US" sz="1400" b="0" dirty="0"/>
              <a:t>assured </a:t>
            </a:r>
            <a:r>
              <a:rPr lang="en-US" sz="1400" b="0" dirty="0" smtClean="0"/>
              <a:t>deletion.</a:t>
            </a:r>
            <a:endParaRPr lang="en-US"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727" y="1600200"/>
            <a:ext cx="531040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106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861102"/>
          </a:xfrm>
          <a:noFill/>
        </p:spPr>
        <p:txBody>
          <a:bodyPr anchor="ctr">
            <a:noAutofit/>
          </a:bodyPr>
          <a:lstStyle/>
          <a:p>
            <a:r>
              <a:rPr lang="en-US" sz="4400" b="1" spc="600" dirty="0" smtClean="0">
                <a:solidFill>
                  <a:schemeClr val="bg1"/>
                </a:solidFill>
                <a:effectLst>
                  <a:outerShdw blurRad="38100" dist="38100" dir="2700000" algn="tl">
                    <a:srgbClr val="000000">
                      <a:alpha val="43137"/>
                    </a:srgbClr>
                  </a:outerShdw>
                </a:effectLst>
              </a:rPr>
              <a:t>Security Goals</a:t>
            </a:r>
            <a:endParaRPr lang="en-US" sz="4400" b="1" spc="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524000"/>
            <a:ext cx="8610600" cy="4287837"/>
          </a:xfrm>
        </p:spPr>
        <p:txBody>
          <a:bodyPr>
            <a:noAutofit/>
          </a:bodyPr>
          <a:lstStyle/>
          <a:p>
            <a:r>
              <a:rPr lang="en-US" sz="2800" dirty="0" smtClean="0"/>
              <a:t>Threat Model: </a:t>
            </a:r>
          </a:p>
          <a:p>
            <a:pPr lvl="1"/>
            <a:r>
              <a:rPr lang="en-US" sz="1800" dirty="0" smtClean="0"/>
              <a:t>Active files: Oscar should not be able to access the file.</a:t>
            </a:r>
          </a:p>
          <a:p>
            <a:pPr lvl="1"/>
            <a:r>
              <a:rPr lang="en-US" sz="1800" dirty="0" smtClean="0"/>
              <a:t>Deleted files: if the files are actually deleted by the provider if requested.</a:t>
            </a:r>
          </a:p>
          <a:p>
            <a:r>
              <a:rPr lang="en-US" sz="2800" dirty="0" smtClean="0"/>
              <a:t>Avoid </a:t>
            </a:r>
            <a:r>
              <a:rPr lang="en-US" sz="2800" dirty="0"/>
              <a:t>unauthorized access</a:t>
            </a:r>
          </a:p>
          <a:p>
            <a:pPr lvl="1"/>
            <a:r>
              <a:rPr lang="en-US" b="1" dirty="0"/>
              <a:t>policy-based access control</a:t>
            </a:r>
          </a:p>
          <a:p>
            <a:r>
              <a:rPr lang="en-US" sz="2800" dirty="0" smtClean="0"/>
              <a:t>Unrecoverable </a:t>
            </a:r>
            <a:r>
              <a:rPr lang="en-US" sz="2800" dirty="0"/>
              <a:t>deleted files</a:t>
            </a:r>
          </a:p>
          <a:p>
            <a:pPr lvl="1"/>
            <a:r>
              <a:rPr lang="en-US" b="1" dirty="0"/>
              <a:t>policy based assured deletion</a:t>
            </a:r>
          </a:p>
        </p:txBody>
      </p:sp>
      <p:sp>
        <p:nvSpPr>
          <p:cNvPr id="5" name="Slide Number Placeholder 4"/>
          <p:cNvSpPr>
            <a:spLocks noGrp="1"/>
          </p:cNvSpPr>
          <p:nvPr>
            <p:ph type="sldNum" sz="quarter" idx="4294967295"/>
          </p:nvPr>
        </p:nvSpPr>
        <p:spPr>
          <a:xfrm>
            <a:off x="4343400" y="1066800"/>
            <a:ext cx="457200" cy="344487"/>
          </a:xfrm>
        </p:spPr>
        <p:txBody>
          <a:bodyPr/>
          <a:lstStyle/>
          <a:p>
            <a:fld id="{AFDCFCB7-BA72-4B5E-98D5-2C50F9A4AB4F}" type="slidenum">
              <a:rPr lang="en-US" smtClean="0"/>
              <a:pPr/>
              <a:t>8</a:t>
            </a:fld>
            <a:endParaRPr lang="en-US" dirty="0"/>
          </a:p>
        </p:txBody>
      </p:sp>
    </p:spTree>
    <p:extLst>
      <p:ext uri="{BB962C8B-B14F-4D97-AF65-F5344CB8AC3E}">
        <p14:creationId xmlns:p14="http://schemas.microsoft.com/office/powerpoint/2010/main" val="2177932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8"/>
            <a:ext cx="8229600" cy="861102"/>
          </a:xfrm>
          <a:noFill/>
        </p:spPr>
        <p:txBody>
          <a:bodyPr anchor="ctr">
            <a:noAutofit/>
          </a:bodyPr>
          <a:lstStyle/>
          <a:p>
            <a:r>
              <a:rPr lang="en-US" sz="4400" b="1" spc="600" dirty="0" smtClean="0">
                <a:solidFill>
                  <a:schemeClr val="bg1"/>
                </a:solidFill>
                <a:effectLst>
                  <a:outerShdw blurRad="38100" dist="38100" dir="2700000" algn="tl">
                    <a:srgbClr val="000000">
                      <a:alpha val="43137"/>
                    </a:srgbClr>
                  </a:outerShdw>
                </a:effectLst>
              </a:rPr>
              <a:t>Policies</a:t>
            </a:r>
            <a:endParaRPr lang="en-US" sz="4400" b="1" spc="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4287837"/>
          </a:xfrm>
        </p:spPr>
        <p:txBody>
          <a:bodyPr>
            <a:noAutofit/>
          </a:bodyPr>
          <a:lstStyle/>
          <a:p>
            <a:pPr>
              <a:lnSpc>
                <a:spcPct val="130000"/>
              </a:lnSpc>
            </a:pPr>
            <a:r>
              <a:rPr lang="en-US" dirty="0" smtClean="0"/>
              <a:t>Rules </a:t>
            </a:r>
            <a:r>
              <a:rPr lang="en-US" dirty="0"/>
              <a:t>to allow file access</a:t>
            </a:r>
          </a:p>
          <a:p>
            <a:pPr lvl="1">
              <a:lnSpc>
                <a:spcPct val="130000"/>
              </a:lnSpc>
            </a:pPr>
            <a:r>
              <a:rPr lang="en-US" sz="1800" b="1" dirty="0"/>
              <a:t>P: </a:t>
            </a:r>
            <a:r>
              <a:rPr lang="en-US" sz="1800" b="1" dirty="0" smtClean="0"/>
              <a:t>Alice </a:t>
            </a:r>
            <a:r>
              <a:rPr lang="en-US" sz="1800" b="1" dirty="0"/>
              <a:t>is an employee</a:t>
            </a:r>
            <a:r>
              <a:rPr lang="en-US" b="1" dirty="0"/>
              <a:t>.</a:t>
            </a:r>
          </a:p>
          <a:p>
            <a:pPr>
              <a:lnSpc>
                <a:spcPct val="130000"/>
              </a:lnSpc>
            </a:pPr>
            <a:r>
              <a:rPr lang="en-US" dirty="0"/>
              <a:t>Conjunctive policies</a:t>
            </a:r>
          </a:p>
          <a:p>
            <a:pPr lvl="1">
              <a:lnSpc>
                <a:spcPct val="130000"/>
              </a:lnSpc>
            </a:pPr>
            <a:r>
              <a:rPr lang="en-US" sz="1800" b="1" dirty="0"/>
              <a:t>P1: </a:t>
            </a:r>
            <a:r>
              <a:rPr lang="en-US" sz="1800" b="1" dirty="0" smtClean="0"/>
              <a:t>Bob </a:t>
            </a:r>
            <a:r>
              <a:rPr lang="en-US" sz="1800" b="1" dirty="0"/>
              <a:t>is an employee.</a:t>
            </a:r>
          </a:p>
          <a:p>
            <a:pPr lvl="1">
              <a:lnSpc>
                <a:spcPct val="130000"/>
              </a:lnSpc>
            </a:pPr>
            <a:r>
              <a:rPr lang="en-US" sz="1800" b="1" dirty="0"/>
              <a:t>P2: </a:t>
            </a:r>
            <a:r>
              <a:rPr lang="en-US" sz="1800" b="1" dirty="0" smtClean="0"/>
              <a:t>Valid </a:t>
            </a:r>
            <a:r>
              <a:rPr lang="en-US" sz="1800" b="1" dirty="0"/>
              <a:t>before some date.</a:t>
            </a:r>
          </a:p>
          <a:p>
            <a:pPr lvl="1">
              <a:lnSpc>
                <a:spcPct val="130000"/>
              </a:lnSpc>
            </a:pPr>
            <a:r>
              <a:rPr lang="en-US" sz="1800" b="1" dirty="0"/>
              <a:t>P1 </a:t>
            </a:r>
            <a:r>
              <a:rPr lang="en-US" sz="3200" cap="small" baseline="-25000" dirty="0" smtClean="0"/>
              <a:t>^</a:t>
            </a:r>
            <a:r>
              <a:rPr lang="en-US" sz="1800" b="1" dirty="0" smtClean="0"/>
              <a:t> </a:t>
            </a:r>
            <a:r>
              <a:rPr lang="en-US" sz="1800" b="1" dirty="0"/>
              <a:t>P2</a:t>
            </a:r>
          </a:p>
          <a:p>
            <a:pPr>
              <a:lnSpc>
                <a:spcPct val="130000"/>
              </a:lnSpc>
            </a:pPr>
            <a:r>
              <a:rPr lang="en-US" dirty="0"/>
              <a:t>Disjunctive policies</a:t>
            </a:r>
          </a:p>
          <a:p>
            <a:pPr lvl="1">
              <a:lnSpc>
                <a:spcPct val="130000"/>
              </a:lnSpc>
            </a:pPr>
            <a:r>
              <a:rPr lang="en-US" sz="1800" b="1" dirty="0"/>
              <a:t>P1: </a:t>
            </a:r>
            <a:r>
              <a:rPr lang="en-US" sz="1800" b="1" dirty="0" smtClean="0"/>
              <a:t>Bob </a:t>
            </a:r>
            <a:r>
              <a:rPr lang="en-US" sz="1800" b="1" dirty="0"/>
              <a:t>is a member of team x.</a:t>
            </a:r>
          </a:p>
          <a:p>
            <a:pPr lvl="1">
              <a:lnSpc>
                <a:spcPct val="130000"/>
              </a:lnSpc>
            </a:pPr>
            <a:r>
              <a:rPr lang="en-US" sz="1800" b="1" dirty="0"/>
              <a:t>P2: </a:t>
            </a:r>
            <a:r>
              <a:rPr lang="en-US" sz="1800" b="1" dirty="0" smtClean="0"/>
              <a:t>Alice </a:t>
            </a:r>
            <a:r>
              <a:rPr lang="en-US" sz="1800" b="1" dirty="0"/>
              <a:t>is a member of team x.</a:t>
            </a:r>
          </a:p>
          <a:p>
            <a:pPr lvl="1">
              <a:lnSpc>
                <a:spcPct val="130000"/>
              </a:lnSpc>
            </a:pPr>
            <a:r>
              <a:rPr lang="en-US" sz="1800" b="1" dirty="0"/>
              <a:t>P1 V P2</a:t>
            </a:r>
          </a:p>
        </p:txBody>
      </p:sp>
      <p:sp>
        <p:nvSpPr>
          <p:cNvPr id="5" name="Slide Number Placeholder 4"/>
          <p:cNvSpPr>
            <a:spLocks noGrp="1"/>
          </p:cNvSpPr>
          <p:nvPr>
            <p:ph type="sldNum" sz="quarter" idx="4294967295"/>
          </p:nvPr>
        </p:nvSpPr>
        <p:spPr>
          <a:xfrm>
            <a:off x="4343400" y="1066800"/>
            <a:ext cx="457200" cy="344487"/>
          </a:xfrm>
        </p:spPr>
        <p:txBody>
          <a:bodyPr/>
          <a:lstStyle/>
          <a:p>
            <a:fld id="{AFDCFCB7-BA72-4B5E-98D5-2C50F9A4AB4F}" type="slidenum">
              <a:rPr lang="en-US" smtClean="0"/>
              <a:pPr/>
              <a:t>9</a:t>
            </a:fld>
            <a:endParaRPr lang="en-US" dirty="0"/>
          </a:p>
        </p:txBody>
      </p:sp>
    </p:spTree>
    <p:extLst>
      <p:ext uri="{BB962C8B-B14F-4D97-AF65-F5344CB8AC3E}">
        <p14:creationId xmlns:p14="http://schemas.microsoft.com/office/powerpoint/2010/main" val="4183577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2923</TotalTime>
  <Words>1155</Words>
  <Application>Microsoft Office PowerPoint</Application>
  <PresentationFormat>On-screen Show (4:3)</PresentationFormat>
  <Paragraphs>194</Paragraphs>
  <Slides>24</Slides>
  <Notes>6</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Civic</vt:lpstr>
      <vt:lpstr>Office Theme</vt:lpstr>
      <vt:lpstr>1_Office Theme</vt:lpstr>
      <vt:lpstr>Secure Overlay Cloud Storage with Access Control and Assured Deletion Y. Tang, P.P.C. Lee, J.C.S. Lui, and R. Perlman IEEE TRANSACTIONS ON DEPENDABLE AND SECURE COMPUTING, VOL. 9, NO. 6, NOVEMBER/DECEMBER 2012  COE-509  Presentation– Term 122    </vt:lpstr>
      <vt:lpstr>Outline</vt:lpstr>
      <vt:lpstr>Introduction</vt:lpstr>
      <vt:lpstr>Introduction</vt:lpstr>
      <vt:lpstr>Related Work</vt:lpstr>
      <vt:lpstr>RSA &amp; Blinded RSA</vt:lpstr>
      <vt:lpstr>Fade Overview</vt:lpstr>
      <vt:lpstr>Security Goals</vt:lpstr>
      <vt:lpstr>Policies</vt:lpstr>
      <vt:lpstr>Keys</vt:lpstr>
      <vt:lpstr>Notation used</vt:lpstr>
      <vt:lpstr>Basic Operation of FADE</vt:lpstr>
      <vt:lpstr>Policy Renewal</vt:lpstr>
      <vt:lpstr>Extension to FADE</vt:lpstr>
      <vt:lpstr>Operation of Extended FADE</vt:lpstr>
      <vt:lpstr>Multiple Key managers</vt:lpstr>
      <vt:lpstr>Implementation</vt:lpstr>
      <vt:lpstr>Evaluation</vt:lpstr>
      <vt:lpstr>Evaluation (without ABE)</vt:lpstr>
      <vt:lpstr>Evaluation (without ABE)</vt:lpstr>
      <vt:lpstr>Evaluation (Extended with ABE)</vt:lpstr>
      <vt:lpstr>Conclusion</vt:lpstr>
      <vt:lpstr>System Overview</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Secure Overlay Cloud Storage with Access Control and Assured Deletion</dc:title>
  <dc:creator>farrukh</dc:creator>
  <cp:lastModifiedBy>farrukh</cp:lastModifiedBy>
  <cp:revision>126</cp:revision>
  <cp:lastPrinted>2013-02-01T11:19:31Z</cp:lastPrinted>
  <dcterms:created xsi:type="dcterms:W3CDTF">2012-11-18T06:40:42Z</dcterms:created>
  <dcterms:modified xsi:type="dcterms:W3CDTF">2013-05-14T12:11:43Z</dcterms:modified>
</cp:coreProperties>
</file>